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697" r:id="rId2"/>
    <p:sldId id="316" r:id="rId3"/>
    <p:sldId id="317" r:id="rId4"/>
    <p:sldId id="318" r:id="rId5"/>
    <p:sldId id="707" r:id="rId6"/>
    <p:sldId id="708" r:id="rId7"/>
    <p:sldId id="709" r:id="rId8"/>
    <p:sldId id="710" r:id="rId9"/>
    <p:sldId id="711" r:id="rId10"/>
    <p:sldId id="712" r:id="rId11"/>
    <p:sldId id="327" r:id="rId12"/>
    <p:sldId id="307" r:id="rId13"/>
    <p:sldId id="328" r:id="rId14"/>
    <p:sldId id="329" r:id="rId15"/>
    <p:sldId id="330" r:id="rId16"/>
    <p:sldId id="331" r:id="rId17"/>
    <p:sldId id="332" r:id="rId18"/>
    <p:sldId id="333" r:id="rId19"/>
    <p:sldId id="33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0">
          <p15:clr>
            <a:srgbClr val="A4A3A4"/>
          </p15:clr>
        </p15:guide>
        <p15:guide id="2" pos="3844">
          <p15:clr>
            <a:srgbClr val="A4A3A4"/>
          </p15:clr>
        </p15:guide>
        <p15:guide id="3" pos="64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A8D8F6"/>
    <a:srgbClr val="AEE8F0"/>
    <a:srgbClr val="AED7F0"/>
    <a:srgbClr val="B0E2EE"/>
    <a:srgbClr val="BDD7EE"/>
    <a:srgbClr val="B0EDEE"/>
    <a:srgbClr val="ADE4F1"/>
    <a:srgbClr val="AEEAF0"/>
    <a:srgbClr val="AAE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04" autoAdjust="0"/>
    <p:restoredTop sz="86486" autoAdjust="0"/>
  </p:normalViewPr>
  <p:slideViewPr>
    <p:cSldViewPr snapToGrid="0" showGuides="1">
      <p:cViewPr varScale="1">
        <p:scale>
          <a:sx n="69" d="100"/>
          <a:sy n="69" d="100"/>
        </p:scale>
        <p:origin x="552" y="60"/>
      </p:cViewPr>
      <p:guideLst>
        <p:guide orient="horz" pos="2360"/>
        <p:guide pos="3844"/>
        <p:guide pos="6434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t>2020/1/1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787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217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93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14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515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711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049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327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21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29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00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807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4000" dirty="0" smtClean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DCT</a:t>
            </a:r>
            <a:r>
              <a:rPr lang="zh-CN" altLang="en-US" sz="4000" dirty="0" smtClean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域的信息隐藏</a:t>
            </a:r>
            <a:endParaRPr lang="zh-CN" altLang="en-US" sz="40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可选过程 3"/>
          <p:cNvSpPr/>
          <p:nvPr/>
        </p:nvSpPr>
        <p:spPr>
          <a:xfrm>
            <a:off x="1115694" y="5904089"/>
            <a:ext cx="10049017" cy="497882"/>
          </a:xfrm>
          <a:prstGeom prst="flowChartAlternateProcess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9" name="组合 278"/>
          <p:cNvGrpSpPr/>
          <p:nvPr/>
        </p:nvGrpSpPr>
        <p:grpSpPr>
          <a:xfrm>
            <a:off x="4417442" y="485100"/>
            <a:ext cx="3499991" cy="554008"/>
            <a:chOff x="1962782" y="3317604"/>
            <a:chExt cx="6635780" cy="554008"/>
          </a:xfrm>
        </p:grpSpPr>
        <p:sp>
          <p:nvSpPr>
            <p:cNvPr id="280" name="矩形: 圆角 279"/>
            <p:cNvSpPr/>
            <p:nvPr/>
          </p:nvSpPr>
          <p:spPr>
            <a:xfrm>
              <a:off x="1962782" y="3317604"/>
              <a:ext cx="6635780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矩形 280"/>
            <p:cNvSpPr/>
            <p:nvPr/>
          </p:nvSpPr>
          <p:spPr>
            <a:xfrm>
              <a:off x="1962782" y="3384550"/>
              <a:ext cx="66357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获得量化结果：</a:t>
              </a:r>
            </a:p>
          </p:txBody>
        </p:sp>
      </p:grpSp>
      <p:graphicFrame>
        <p:nvGraphicFramePr>
          <p:cNvPr id="3" name="表格 5"/>
          <p:cNvGraphicFramePr>
            <a:graphicFrameLocks noGrp="1"/>
          </p:cNvGraphicFramePr>
          <p:nvPr/>
        </p:nvGraphicFramePr>
        <p:xfrm>
          <a:off x="3489052" y="1169432"/>
          <a:ext cx="5397152" cy="283645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74644"/>
                <a:gridCol w="674644"/>
                <a:gridCol w="674644"/>
                <a:gridCol w="674644"/>
                <a:gridCol w="674644"/>
                <a:gridCol w="674644"/>
                <a:gridCol w="674644"/>
                <a:gridCol w="674644"/>
              </a:tblGrid>
              <a:tr h="3545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/>
                        <a:t>-26</a:t>
                      </a:r>
                      <a:endParaRPr lang="zh-CN" altLang="en-US" sz="1800" b="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/>
                        <a:t>-3</a:t>
                      </a:r>
                      <a:endParaRPr lang="zh-CN" altLang="en-US" sz="1800" b="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/>
                        <a:t>-6</a:t>
                      </a:r>
                      <a:endParaRPr lang="zh-CN" altLang="en-US" sz="1800" b="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/>
                        <a:t>2</a:t>
                      </a:r>
                      <a:endParaRPr lang="zh-CN" altLang="en-US" sz="1800" b="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/>
                        <a:t>2</a:t>
                      </a:r>
                      <a:endParaRPr lang="zh-CN" altLang="en-US" sz="1800" b="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/>
                        <a:t>-1</a:t>
                      </a:r>
                      <a:endParaRPr lang="zh-CN" altLang="en-US" sz="1800" b="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/>
                        <a:t>0</a:t>
                      </a:r>
                      <a:endParaRPr lang="zh-CN" altLang="en-US" sz="1800" b="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/>
                        <a:t>0</a:t>
                      </a:r>
                      <a:endParaRPr lang="zh-CN" altLang="en-US" sz="1800" b="0" dirty="0"/>
                    </a:p>
                  </a:txBody>
                  <a:tcPr marL="70912" marR="70912" marT="35455" marB="35455"/>
                </a:tc>
              </a:tr>
              <a:tr h="3545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-2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-4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</a:tr>
              <a:tr h="3545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-3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-1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-1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</a:tr>
              <a:tr h="3545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-3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-1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</a:tr>
              <a:tr h="3545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</a:tr>
              <a:tr h="3545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</a:tr>
              <a:tr h="3545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</a:tr>
              <a:tr h="3545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70912" marR="70912" marT="35455" marB="35455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2306429" y="2527384"/>
            <a:ext cx="7777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/>
              <a:t>B=</a:t>
            </a:r>
            <a:endParaRPr lang="zh-CN" altLang="en-US" sz="3600" i="1" dirty="0"/>
          </a:p>
        </p:txBody>
      </p:sp>
      <p:sp>
        <p:nvSpPr>
          <p:cNvPr id="2" name="矩形 1"/>
          <p:cNvSpPr/>
          <p:nvPr/>
        </p:nvSpPr>
        <p:spPr>
          <a:xfrm>
            <a:off x="1115733" y="4200346"/>
            <a:ext cx="98173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latin typeface="+mj-lt"/>
              </a:rPr>
              <a:t>可见，新的数据很小，而且很多是</a:t>
            </a:r>
            <a:r>
              <a:rPr lang="zh-CN" altLang="zh-CN" sz="2400" dirty="0">
                <a:latin typeface="+mj-lt"/>
                <a:cs typeface="Arial" panose="020B0604020202020204" pitchFamily="34" charset="0"/>
              </a:rPr>
              <a:t>0。这么多的0，完全可以用游程编码，大大缩小数据量。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115733" y="5270506"/>
            <a:ext cx="2254119" cy="493663"/>
            <a:chOff x="1962782" y="3317603"/>
            <a:chExt cx="2254119" cy="493663"/>
          </a:xfrm>
        </p:grpSpPr>
        <p:sp>
          <p:nvSpPr>
            <p:cNvPr id="12" name="矩形: 圆角 11"/>
            <p:cNvSpPr/>
            <p:nvPr/>
          </p:nvSpPr>
          <p:spPr>
            <a:xfrm>
              <a:off x="1962782" y="3317603"/>
              <a:ext cx="1835019" cy="493663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096236" y="3384550"/>
              <a:ext cx="21206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en-US" altLang="zh-CN" dirty="0">
                  <a:latin typeface="+mj-lt"/>
                </a:rPr>
                <a:t>Zig-Zag</a:t>
              </a:r>
              <a:r>
                <a:rPr lang="zh-CN" altLang="en-US" dirty="0">
                  <a:latin typeface="+mj-lt"/>
                </a:rPr>
                <a:t>排列：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1115694" y="5755640"/>
            <a:ext cx="9958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[</a:t>
            </a:r>
            <a:r>
              <a:rPr lang="en-US" altLang="zh-CN" sz="2400" dirty="0">
                <a:solidFill>
                  <a:srgbClr val="0F73EE"/>
                </a:solidFill>
                <a:latin typeface="+mj-lt"/>
                <a:cs typeface="+mn-ea"/>
                <a:sym typeface="+mn-lt"/>
              </a:rPr>
              <a:t>-26,</a:t>
            </a:r>
            <a:r>
              <a:rPr lang="en-US" altLang="zh-CN" sz="2400" dirty="0">
                <a:solidFill>
                  <a:srgbClr val="6E0876"/>
                </a:solidFill>
                <a:latin typeface="+mj-lt"/>
                <a:cs typeface="+mn-ea"/>
                <a:sym typeface="+mn-lt"/>
              </a:rPr>
              <a:t>-3,0,</a:t>
            </a:r>
            <a:r>
              <a:rPr lang="en-US" altLang="zh-CN" sz="2400" dirty="0">
                <a:solidFill>
                  <a:srgbClr val="0F73EE"/>
                </a:solidFill>
                <a:latin typeface="+mj-lt"/>
                <a:cs typeface="+mn-ea"/>
                <a:sym typeface="+mn-lt"/>
              </a:rPr>
              <a:t>-3,-2,-6,</a:t>
            </a:r>
            <a:r>
              <a:rPr lang="en-US" altLang="zh-CN" sz="2400" dirty="0">
                <a:solidFill>
                  <a:srgbClr val="6E0876"/>
                </a:solidFill>
                <a:latin typeface="+mj-lt"/>
                <a:cs typeface="+mn-ea"/>
                <a:sym typeface="+mn-lt"/>
              </a:rPr>
              <a:t>2,-4,1,-3, </a:t>
            </a:r>
            <a:r>
              <a:rPr lang="en-US" altLang="zh-CN" sz="2400" dirty="0">
                <a:solidFill>
                  <a:srgbClr val="0F73EE"/>
                </a:solidFill>
                <a:latin typeface="+mj-lt"/>
                <a:cs typeface="+mn-ea"/>
                <a:sym typeface="+mn-lt"/>
              </a:rPr>
              <a:t>1,1,5,1,2,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rgbClr val="6E0876"/>
                </a:solidFill>
                <a:latin typeface="+mj-lt"/>
                <a:cs typeface="+mn-ea"/>
                <a:sym typeface="+mn-lt"/>
              </a:rPr>
              <a:t>-1,1,-1,2,0,0, </a:t>
            </a:r>
            <a:r>
              <a:rPr lang="en-US" altLang="zh-CN" sz="2400" dirty="0">
                <a:solidFill>
                  <a:srgbClr val="0F73EE"/>
                </a:solidFill>
                <a:latin typeface="+mj-lt"/>
                <a:cs typeface="+mn-ea"/>
                <a:sym typeface="+mn-lt"/>
              </a:rPr>
              <a:t>0,0,0,-1,-</a:t>
            </a:r>
            <a:r>
              <a:rPr lang="en-US" altLang="zh-CN" sz="2400" dirty="0" smtClean="0">
                <a:solidFill>
                  <a:srgbClr val="0F73EE"/>
                </a:solidFill>
                <a:latin typeface="+mj-lt"/>
                <a:cs typeface="+mn-ea"/>
                <a:sym typeface="+mn-lt"/>
              </a:rPr>
              <a:t>1,0,0,</a:t>
            </a:r>
            <a:r>
              <a:rPr lang="en-US" altLang="zh-CN" sz="2400" dirty="0" smtClean="0">
                <a:solidFill>
                  <a:srgbClr val="6E0876"/>
                </a:solidFill>
                <a:latin typeface="+mj-lt"/>
                <a:cs typeface="+mn-ea"/>
                <a:sym typeface="+mn-lt"/>
              </a:rPr>
              <a:t>0,0,0,0,0,0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......]</a:t>
            </a:r>
          </a:p>
        </p:txBody>
      </p:sp>
    </p:spTree>
    <p:extLst>
      <p:ext uri="{BB962C8B-B14F-4D97-AF65-F5344CB8AC3E}">
        <p14:creationId xmlns:p14="http://schemas.microsoft.com/office/powerpoint/2010/main" val="415151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961730" y="653394"/>
            <a:ext cx="5809537" cy="1109044"/>
            <a:chOff x="3279913" y="488294"/>
            <a:chExt cx="5809537" cy="1109044"/>
          </a:xfrm>
        </p:grpSpPr>
        <p:grpSp>
          <p:nvGrpSpPr>
            <p:cNvPr id="16" name="组合 15"/>
            <p:cNvGrpSpPr/>
            <p:nvPr/>
          </p:nvGrpSpPr>
          <p:grpSpPr>
            <a:xfrm>
              <a:off x="3279913" y="909457"/>
              <a:ext cx="5809537" cy="687881"/>
              <a:chOff x="3279913" y="909457"/>
              <a:chExt cx="5809537" cy="687881"/>
            </a:xfrm>
          </p:grpSpPr>
          <p:sp>
            <p:nvSpPr>
              <p:cNvPr id="170" name="矩形: 圆角 169"/>
              <p:cNvSpPr/>
              <p:nvPr/>
            </p:nvSpPr>
            <p:spPr>
              <a:xfrm>
                <a:off x="3279913" y="909457"/>
                <a:ext cx="5809537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71" name="文本框 170"/>
              <p:cNvSpPr txBox="1"/>
              <p:nvPr/>
            </p:nvSpPr>
            <p:spPr>
              <a:xfrm>
                <a:off x="5402743" y="1032190"/>
                <a:ext cx="2646878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algn="ctr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基本隐藏算法</a:t>
                </a:r>
              </a:p>
            </p:txBody>
          </p:sp>
        </p:grpSp>
        <p:grpSp>
          <p:nvGrpSpPr>
            <p:cNvPr id="17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8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9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0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1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2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3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4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5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6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7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8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9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0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1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2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3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4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5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6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7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8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9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0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1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2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3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4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5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6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7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8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9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0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1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2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3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4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5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6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7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8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9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0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1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2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3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4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5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6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7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8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9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70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71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72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73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74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75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76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77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78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79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0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1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2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3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4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5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6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7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8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9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90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91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92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93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94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95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96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97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98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99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0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1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2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3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4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5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6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7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8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9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10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11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12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13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14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15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16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17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18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19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0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1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2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3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4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5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6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7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8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9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30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31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32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33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34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35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36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37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38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39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0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1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2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3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4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5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6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7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8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9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50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51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52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53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54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55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56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57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58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59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60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61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62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63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64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65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66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67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68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69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  <p:sp>
        <p:nvSpPr>
          <p:cNvPr id="172" name="文本框 171"/>
          <p:cNvSpPr txBox="1"/>
          <p:nvPr/>
        </p:nvSpPr>
        <p:spPr>
          <a:xfrm>
            <a:off x="1544955" y="2182036"/>
            <a:ext cx="910209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auto"/>
            <a:r>
              <a:rPr lang="zh-CN" altLang="en-US" sz="2400" dirty="0">
                <a:latin typeface="+mn-ea"/>
                <a:cs typeface="黑体" panose="02010609060101010101" charset="-122"/>
              </a:rPr>
              <a:t>以一定的方式挑选一些</a:t>
            </a:r>
            <a:r>
              <a:rPr lang="zh-CN" altLang="en-US" sz="2400" dirty="0">
                <a:solidFill>
                  <a:srgbClr val="0F73EE"/>
                </a:solidFill>
                <a:latin typeface="+mn-ea"/>
                <a:cs typeface="黑体" panose="02010609060101010101" charset="-122"/>
              </a:rPr>
              <a:t>中频</a:t>
            </a:r>
            <a:r>
              <a:rPr lang="zh-CN" altLang="en-US" sz="2400" dirty="0">
                <a:latin typeface="+mn-ea"/>
                <a:cs typeface="黑体" panose="02010609060101010101" charset="-122"/>
              </a:rPr>
              <a:t>系数，在这些中频系数中叠加秘密</a:t>
            </a:r>
            <a:r>
              <a:rPr lang="zh-CN" altLang="en-US" sz="2400" dirty="0" smtClean="0">
                <a:latin typeface="+mn-ea"/>
                <a:cs typeface="黑体" panose="02010609060101010101" charset="-122"/>
              </a:rPr>
              <a:t>信息： </a:t>
            </a:r>
            <a:endParaRPr lang="zh-CN" altLang="en-US" sz="2400" dirty="0">
              <a:latin typeface="+mn-ea"/>
              <a:cs typeface="黑体" panose="02010609060101010101" charset="-122"/>
            </a:endParaRPr>
          </a:p>
        </p:txBody>
      </p:sp>
      <p:grpSp>
        <p:nvGrpSpPr>
          <p:cNvPr id="173" name="组合 172"/>
          <p:cNvGrpSpPr/>
          <p:nvPr/>
        </p:nvGrpSpPr>
        <p:grpSpPr>
          <a:xfrm>
            <a:off x="4248577" y="2974881"/>
            <a:ext cx="3837722" cy="554008"/>
            <a:chOff x="1962782" y="3317604"/>
            <a:chExt cx="3837722" cy="554008"/>
          </a:xfrm>
        </p:grpSpPr>
        <p:sp>
          <p:nvSpPr>
            <p:cNvPr id="174" name="矩形: 圆角 173"/>
            <p:cNvSpPr/>
            <p:nvPr/>
          </p:nvSpPr>
          <p:spPr>
            <a:xfrm>
              <a:off x="1962782" y="3317604"/>
              <a:ext cx="3837722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174"/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所有中频系数</a:t>
              </a: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4248578" y="3890839"/>
            <a:ext cx="3837722" cy="553720"/>
            <a:chOff x="1962783" y="3317604"/>
            <a:chExt cx="3837722" cy="554008"/>
          </a:xfrm>
        </p:grpSpPr>
        <p:sp>
          <p:nvSpPr>
            <p:cNvPr id="177" name="矩形: 圆角 176"/>
            <p:cNvSpPr/>
            <p:nvPr/>
          </p:nvSpPr>
          <p:spPr>
            <a:xfrm>
              <a:off x="1962783" y="3317604"/>
              <a:ext cx="3837722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/>
          </p:nvSpPr>
          <p:spPr>
            <a:xfrm>
              <a:off x="2096237" y="3384550"/>
              <a:ext cx="356456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固定位置的中频系数</a:t>
              </a:r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4248577" y="4806509"/>
            <a:ext cx="3837722" cy="553720"/>
            <a:chOff x="1962782" y="3317604"/>
            <a:chExt cx="3837722" cy="554008"/>
          </a:xfrm>
        </p:grpSpPr>
        <p:sp>
          <p:nvSpPr>
            <p:cNvPr id="180" name="矩形: 圆角 179"/>
            <p:cNvSpPr/>
            <p:nvPr/>
          </p:nvSpPr>
          <p:spPr>
            <a:xfrm>
              <a:off x="1962782" y="3317604"/>
              <a:ext cx="3837722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1" name="矩形 180"/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随机挑选中频系数</a:t>
              </a:r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4223985" y="5722179"/>
            <a:ext cx="3862314" cy="553720"/>
            <a:chOff x="1962782" y="3317604"/>
            <a:chExt cx="3862314" cy="554008"/>
          </a:xfrm>
        </p:grpSpPr>
        <p:sp>
          <p:nvSpPr>
            <p:cNvPr id="183" name="矩形: 圆角 182"/>
            <p:cNvSpPr/>
            <p:nvPr/>
          </p:nvSpPr>
          <p:spPr>
            <a:xfrm>
              <a:off x="1962782" y="3317604"/>
              <a:ext cx="3862314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" name="矩形 183"/>
            <p:cNvSpPr/>
            <p:nvPr/>
          </p:nvSpPr>
          <p:spPr>
            <a:xfrm>
              <a:off x="2096236" y="3384550"/>
              <a:ext cx="37288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选择最大的几个中频系数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59350" y="637786"/>
            <a:ext cx="2322050" cy="840284"/>
            <a:chOff x="3135993" y="1051060"/>
            <a:chExt cx="2322050" cy="840284"/>
          </a:xfrm>
        </p:grpSpPr>
        <p:sp>
          <p:nvSpPr>
            <p:cNvPr id="7" name="矩形: 圆角 6"/>
            <p:cNvSpPr/>
            <p:nvPr/>
          </p:nvSpPr>
          <p:spPr>
            <a:xfrm>
              <a:off x="3839426" y="1280937"/>
              <a:ext cx="16186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972879" y="1333399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算法一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2592070" y="1723250"/>
            <a:ext cx="5059045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auto"/>
            <a:r>
              <a:rPr lang="zh-CN" altLang="en-US" sz="2400" dirty="0">
                <a:latin typeface="+mn-ea"/>
                <a:cs typeface="黑体" panose="02010609060101010101" charset="-122"/>
              </a:rPr>
              <a:t>在选出的中频系数中叠加秘密信息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2632075" y="4826635"/>
            <a:ext cx="4478896" cy="553720"/>
            <a:chOff x="2267125" y="3251704"/>
            <a:chExt cx="4478896" cy="554008"/>
          </a:xfrm>
        </p:grpSpPr>
        <p:sp>
          <p:nvSpPr>
            <p:cNvPr id="31" name="矩形 30"/>
            <p:cNvSpPr/>
            <p:nvPr/>
          </p:nvSpPr>
          <p:spPr>
            <a:xfrm>
              <a:off x="3877928" y="3297875"/>
              <a:ext cx="28680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+mn-ea"/>
                  <a:sym typeface="+mn-lt"/>
                </a:rPr>
                <a:t>第 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+mn-ea"/>
                  <a:sym typeface="+mn-lt"/>
                </a:rPr>
                <a:t>i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+mn-ea"/>
                  <a:sym typeface="+mn-lt"/>
                </a:rPr>
                <a:t>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+mn-ea"/>
                  <a:sym typeface="+mn-lt"/>
                </a:rPr>
                <a:t>个秘密信息比特</a:t>
              </a:r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2267125" y="3251704"/>
              <a:ext cx="1441276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i="1" dirty="0">
                  <a:solidFill>
                    <a:schemeClr val="tx1"/>
                  </a:solidFill>
                  <a:latin typeface="+mj-lt"/>
                </a:rPr>
                <a:t>m</a:t>
              </a:r>
              <a:r>
                <a:rPr lang="en-US" altLang="zh-CN" sz="2800" i="1" baseline="-25000" dirty="0">
                  <a:solidFill>
                    <a:schemeClr val="tx1"/>
                  </a:solidFill>
                  <a:latin typeface="+mj-lt"/>
                </a:rPr>
                <a:t>i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632075" y="3347085"/>
            <a:ext cx="3026410" cy="623570"/>
            <a:chOff x="2632075" y="3347085"/>
            <a:chExt cx="3026410" cy="623570"/>
          </a:xfrm>
        </p:grpSpPr>
        <p:grpSp>
          <p:nvGrpSpPr>
            <p:cNvPr id="41" name="组合 40"/>
            <p:cNvGrpSpPr/>
            <p:nvPr/>
          </p:nvGrpSpPr>
          <p:grpSpPr>
            <a:xfrm>
              <a:off x="2632075" y="3416935"/>
              <a:ext cx="3026410" cy="553720"/>
              <a:chOff x="2267125" y="3251704"/>
              <a:chExt cx="3026575" cy="554008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3877928" y="3297875"/>
                <a:ext cx="14157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+mn-ea"/>
                    <a:sym typeface="+mn-lt"/>
                  </a:rPr>
                  <a:t>DCT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+mn-ea"/>
                    <a:sym typeface="+mn-lt"/>
                  </a:rPr>
                  <a:t>系数</a:t>
                </a:r>
              </a:p>
            </p:txBody>
          </p:sp>
          <p:sp>
            <p:nvSpPr>
              <p:cNvPr id="44" name="矩形: 圆角 43"/>
              <p:cNvSpPr/>
              <p:nvPr/>
            </p:nvSpPr>
            <p:spPr>
              <a:xfrm>
                <a:off x="2267125" y="3251704"/>
                <a:ext cx="1441276" cy="554008"/>
              </a:xfrm>
              <a:prstGeom prst="roundRect">
                <a:avLst>
                  <a:gd name="adj" fmla="val 10759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lt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2887345" y="3347085"/>
              <a:ext cx="86423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i="1" dirty="0"/>
                <a:t>x(</a:t>
              </a:r>
              <a:r>
                <a:rPr lang="en-US" altLang="zh-CN" sz="2800" i="1" dirty="0" err="1"/>
                <a:t>i,j</a:t>
              </a:r>
              <a:r>
                <a:rPr lang="en-US" altLang="zh-CN" sz="2800" i="1" dirty="0"/>
                <a:t>)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632075" y="4121785"/>
            <a:ext cx="4257675" cy="575945"/>
            <a:chOff x="2632075" y="4121785"/>
            <a:chExt cx="4257675" cy="575945"/>
          </a:xfrm>
        </p:grpSpPr>
        <p:grpSp>
          <p:nvGrpSpPr>
            <p:cNvPr id="24" name="组合 23"/>
            <p:cNvGrpSpPr/>
            <p:nvPr/>
          </p:nvGrpSpPr>
          <p:grpSpPr>
            <a:xfrm>
              <a:off x="2632075" y="4121785"/>
              <a:ext cx="4257675" cy="553720"/>
              <a:chOff x="2267125" y="3251704"/>
              <a:chExt cx="4257681" cy="554008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877928" y="3297875"/>
                <a:ext cx="26468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+mn-ea"/>
                    <a:sym typeface="+mn-lt"/>
                  </a:rPr>
                  <a:t>隐藏后的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+mn-ea"/>
                    <a:sym typeface="+mn-lt"/>
                  </a:rPr>
                  <a:t>DCT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+mn-ea"/>
                    <a:sym typeface="+mn-lt"/>
                  </a:rPr>
                  <a:t>系数</a:t>
                </a:r>
              </a:p>
            </p:txBody>
          </p:sp>
          <p:sp>
            <p:nvSpPr>
              <p:cNvPr id="27" name="矩形: 圆角 26"/>
              <p:cNvSpPr/>
              <p:nvPr/>
            </p:nvSpPr>
            <p:spPr>
              <a:xfrm>
                <a:off x="2267125" y="3251704"/>
                <a:ext cx="1441276" cy="554008"/>
              </a:xfrm>
              <a:prstGeom prst="roundRect">
                <a:avLst>
                  <a:gd name="adj" fmla="val 10759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lt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2882900" y="4175760"/>
              <a:ext cx="94043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i="1" dirty="0"/>
                <a:t>x'(</a:t>
              </a:r>
              <a:r>
                <a:rPr lang="en-US" altLang="zh-CN" sz="2800" i="1" dirty="0" err="1"/>
                <a:t>i,j</a:t>
              </a:r>
              <a:r>
                <a:rPr lang="en-US" altLang="zh-CN" sz="2800" i="1" dirty="0"/>
                <a:t>)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632075" y="5490210"/>
            <a:ext cx="5180965" cy="594995"/>
            <a:chOff x="2632075" y="5490210"/>
            <a:chExt cx="5180965" cy="594995"/>
          </a:xfrm>
        </p:grpSpPr>
        <p:grpSp>
          <p:nvGrpSpPr>
            <p:cNvPr id="35" name="组合 34"/>
            <p:cNvGrpSpPr/>
            <p:nvPr/>
          </p:nvGrpSpPr>
          <p:grpSpPr>
            <a:xfrm>
              <a:off x="2632075" y="5531485"/>
              <a:ext cx="5180965" cy="553720"/>
              <a:chOff x="2267125" y="3251704"/>
              <a:chExt cx="5181011" cy="554008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3877928" y="3297875"/>
                <a:ext cx="35702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+mn-ea"/>
                    <a:sym typeface="+mn-lt"/>
                  </a:rPr>
                  <a:t>可调参数，控制嵌入强度</a:t>
                </a:r>
              </a:p>
            </p:txBody>
          </p:sp>
          <p:sp>
            <p:nvSpPr>
              <p:cNvPr id="37" name="矩形: 圆角 36"/>
              <p:cNvSpPr/>
              <p:nvPr/>
            </p:nvSpPr>
            <p:spPr>
              <a:xfrm>
                <a:off x="2267125" y="3251704"/>
                <a:ext cx="1441276" cy="554008"/>
              </a:xfrm>
              <a:prstGeom prst="roundRect">
                <a:avLst>
                  <a:gd name="adj" fmla="val 10759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aseline="-25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3131820" y="5490210"/>
              <a:ext cx="459740" cy="5835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200" dirty="0"/>
                <a:t>α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142105" y="2354580"/>
            <a:ext cx="33032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i="1" dirty="0"/>
              <a:t>x'</a:t>
            </a:r>
            <a:r>
              <a:rPr lang="en-US" altLang="zh-CN" sz="3600" dirty="0"/>
              <a:t>(</a:t>
            </a:r>
            <a:r>
              <a:rPr lang="en-US" altLang="zh-CN" sz="3600" i="1" dirty="0" err="1"/>
              <a:t>i,j</a:t>
            </a:r>
            <a:r>
              <a:rPr lang="en-US" altLang="zh-CN" sz="3600" dirty="0"/>
              <a:t>)</a:t>
            </a:r>
            <a:r>
              <a:rPr lang="en-US" altLang="zh-CN" sz="3600" i="1" dirty="0"/>
              <a:t>=x</a:t>
            </a:r>
            <a:r>
              <a:rPr lang="en-US" altLang="zh-CN" sz="3600" dirty="0"/>
              <a:t>(</a:t>
            </a:r>
            <a:r>
              <a:rPr lang="en-US" altLang="zh-CN" sz="3600" i="1" dirty="0" err="1"/>
              <a:t>i,j</a:t>
            </a:r>
            <a:r>
              <a:rPr lang="en-US" altLang="zh-CN" sz="3600" dirty="0"/>
              <a:t>)</a:t>
            </a:r>
            <a:r>
              <a:rPr lang="en-US" altLang="zh-CN" sz="3600" i="1" dirty="0"/>
              <a:t>+</a:t>
            </a:r>
            <a:r>
              <a:rPr lang="zh-CN" altLang="en-US" sz="3600" i="1" dirty="0">
                <a:sym typeface="+mn-ea"/>
              </a:rPr>
              <a:t>α</a:t>
            </a:r>
            <a:r>
              <a:rPr lang="en-US" altLang="zh-CN" sz="3600" i="1" dirty="0"/>
              <a:t>m</a:t>
            </a:r>
            <a:r>
              <a:rPr lang="en-US" altLang="zh-CN" sz="3600" i="1" baseline="-25000" dirty="0"/>
              <a:t>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882492" y="5975801"/>
            <a:ext cx="8569889" cy="554008"/>
            <a:chOff x="1962781" y="3317604"/>
            <a:chExt cx="4776361" cy="554008"/>
          </a:xfrm>
        </p:grpSpPr>
        <p:sp>
          <p:nvSpPr>
            <p:cNvPr id="55" name="矩形: 圆角 54"/>
            <p:cNvSpPr/>
            <p:nvPr/>
          </p:nvSpPr>
          <p:spPr>
            <a:xfrm>
              <a:off x="1962781" y="3317604"/>
              <a:ext cx="477636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  <a:alpha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2096236" y="3384550"/>
              <a:ext cx="44186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 smtClean="0">
                  <a:latin typeface="+mn-ea"/>
                </a:rPr>
                <a:t>上述的算法一和算法二</a:t>
              </a:r>
              <a:r>
                <a:rPr lang="zh-CN" altLang="en-US" sz="2400" dirty="0">
                  <a:latin typeface="+mn-ea"/>
                </a:rPr>
                <a:t>，</a:t>
              </a:r>
              <a:r>
                <a:rPr lang="zh-CN" altLang="en-US" sz="2400" dirty="0" smtClean="0">
                  <a:latin typeface="+mn-ea"/>
                </a:rPr>
                <a:t>此</a:t>
              </a:r>
              <a:r>
                <a:rPr lang="zh-CN" altLang="en-US" sz="2400" dirty="0">
                  <a:latin typeface="+mn-ea"/>
                </a:rPr>
                <a:t>两算法的</a:t>
              </a:r>
              <a:r>
                <a:rPr lang="zh-CN" altLang="en-US" sz="2400" dirty="0" smtClean="0">
                  <a:latin typeface="+mn-ea"/>
                </a:rPr>
                <a:t>提取都需要</a:t>
              </a:r>
              <a:r>
                <a:rPr lang="zh-CN" altLang="en-US" sz="2400" dirty="0">
                  <a:latin typeface="+mn-ea"/>
                </a:rPr>
                <a:t>原始</a:t>
              </a:r>
              <a:r>
                <a:rPr lang="zh-CN" altLang="en-US" sz="2400" dirty="0" smtClean="0">
                  <a:latin typeface="+mn-ea"/>
                </a:rPr>
                <a:t>图像。</a:t>
              </a:r>
              <a:endParaRPr lang="zh-CN" altLang="en-US" sz="2400" dirty="0"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259350" y="637786"/>
            <a:ext cx="2322050" cy="840284"/>
            <a:chOff x="3135993" y="1051060"/>
            <a:chExt cx="2322050" cy="840284"/>
          </a:xfrm>
        </p:grpSpPr>
        <p:sp>
          <p:nvSpPr>
            <p:cNvPr id="7" name="矩形: 圆角 6"/>
            <p:cNvSpPr/>
            <p:nvPr/>
          </p:nvSpPr>
          <p:spPr>
            <a:xfrm>
              <a:off x="3839426" y="1280937"/>
              <a:ext cx="16186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972879" y="1333399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算法二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1544955" y="1700672"/>
            <a:ext cx="5059045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auto"/>
            <a:r>
              <a:rPr lang="zh-CN" altLang="en-US" sz="2400" dirty="0">
                <a:latin typeface="+mn-ea"/>
                <a:cs typeface="黑体" panose="02010609060101010101" charset="-122"/>
              </a:rPr>
              <a:t>在选出的中频系数中叠加秘密信息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3027454" y="2953791"/>
            <a:ext cx="6279967" cy="950418"/>
            <a:chOff x="2449254" y="2284640"/>
            <a:chExt cx="6279967" cy="950418"/>
          </a:xfrm>
        </p:grpSpPr>
        <p:sp>
          <p:nvSpPr>
            <p:cNvPr id="34" name="矩形: 圆角 33"/>
            <p:cNvSpPr/>
            <p:nvPr/>
          </p:nvSpPr>
          <p:spPr>
            <a:xfrm>
              <a:off x="2449254" y="2284640"/>
              <a:ext cx="6279967" cy="95041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148908" y="2421959"/>
              <a:ext cx="4185761" cy="5889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每个系数上嵌入的强度相同。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171060" y="2765119"/>
            <a:ext cx="1341632" cy="1341632"/>
            <a:chOff x="1882937" y="2051686"/>
            <a:chExt cx="1438016" cy="1438016"/>
          </a:xfrm>
        </p:grpSpPr>
        <p:sp>
          <p:nvSpPr>
            <p:cNvPr id="46" name="椭圆 45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008147" y="2537519"/>
              <a:ext cx="1187595" cy="494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方法一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027454" y="4560021"/>
            <a:ext cx="6279967" cy="950418"/>
            <a:chOff x="2449254" y="2284640"/>
            <a:chExt cx="6279967" cy="950418"/>
          </a:xfrm>
        </p:grpSpPr>
        <p:sp>
          <p:nvSpPr>
            <p:cNvPr id="49" name="矩形: 圆角 48"/>
            <p:cNvSpPr/>
            <p:nvPr/>
          </p:nvSpPr>
          <p:spPr>
            <a:xfrm>
              <a:off x="2449254" y="2284640"/>
              <a:ext cx="6279967" cy="95041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148908" y="2421959"/>
              <a:ext cx="4801314" cy="5889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根据系数的大小，成比例地嵌入。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171060" y="4371349"/>
            <a:ext cx="1341632" cy="1341632"/>
            <a:chOff x="1882937" y="2051686"/>
            <a:chExt cx="1438016" cy="1438016"/>
          </a:xfrm>
        </p:grpSpPr>
        <p:sp>
          <p:nvSpPr>
            <p:cNvPr id="52" name="椭圆 51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008147" y="2537519"/>
              <a:ext cx="1187595" cy="494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方法二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813810" y="2120265"/>
            <a:ext cx="38366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i="1" dirty="0"/>
              <a:t>x'</a:t>
            </a:r>
            <a:r>
              <a:rPr lang="en-US" altLang="zh-CN" sz="3600" dirty="0"/>
              <a:t>(</a:t>
            </a:r>
            <a:r>
              <a:rPr lang="en-US" altLang="zh-CN" sz="3600" i="1" dirty="0" err="1"/>
              <a:t>i,j</a:t>
            </a:r>
            <a:r>
              <a:rPr lang="en-US" altLang="zh-CN" sz="3600" dirty="0"/>
              <a:t>)</a:t>
            </a:r>
            <a:r>
              <a:rPr lang="en-US" altLang="zh-CN" sz="3600" i="1" dirty="0"/>
              <a:t>=x</a:t>
            </a:r>
            <a:r>
              <a:rPr lang="en-US" altLang="zh-CN" sz="3600" dirty="0"/>
              <a:t>(</a:t>
            </a:r>
            <a:r>
              <a:rPr lang="en-US" altLang="zh-CN" sz="3600" i="1" dirty="0" err="1"/>
              <a:t>i,j</a:t>
            </a:r>
            <a:r>
              <a:rPr lang="en-US" altLang="zh-CN" sz="3600" dirty="0"/>
              <a:t>)(</a:t>
            </a:r>
            <a:r>
              <a:rPr lang="en-US" altLang="zh-CN" sz="3600" i="1" dirty="0"/>
              <a:t>1+αm</a:t>
            </a:r>
            <a:r>
              <a:rPr lang="en-US" altLang="zh-CN" sz="3600" i="1" baseline="-25000" dirty="0"/>
              <a:t>i</a:t>
            </a:r>
            <a:r>
              <a:rPr lang="en-US" altLang="zh-CN" sz="3600" dirty="0"/>
              <a:t>)</a:t>
            </a: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6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6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59350" y="637786"/>
            <a:ext cx="2322050" cy="840284"/>
            <a:chOff x="3135993" y="1051060"/>
            <a:chExt cx="2322050" cy="840284"/>
          </a:xfrm>
        </p:grpSpPr>
        <p:sp>
          <p:nvSpPr>
            <p:cNvPr id="7" name="矩形: 圆角 6"/>
            <p:cNvSpPr/>
            <p:nvPr/>
          </p:nvSpPr>
          <p:spPr>
            <a:xfrm>
              <a:off x="3839426" y="1280937"/>
              <a:ext cx="16186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972879" y="1333399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算法三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1544955" y="1700672"/>
            <a:ext cx="8433932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auto"/>
            <a:r>
              <a:rPr lang="zh-CN" altLang="en-US" sz="2400" dirty="0">
                <a:latin typeface="+mn-ea"/>
                <a:cs typeface="黑体" panose="02010609060101010101" charset="-122"/>
              </a:rPr>
              <a:t>         不需要原始载体的信息隐藏方法：利用载体中两个特定数的相对大小来代表隐藏的信息 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2159937" y="2716125"/>
            <a:ext cx="7018318" cy="3846255"/>
            <a:chOff x="2449254" y="2284639"/>
            <a:chExt cx="7172234" cy="4384549"/>
          </a:xfrm>
        </p:grpSpPr>
        <p:sp>
          <p:nvSpPr>
            <p:cNvPr id="25" name="矩形: 圆角 24"/>
            <p:cNvSpPr/>
            <p:nvPr/>
          </p:nvSpPr>
          <p:spPr>
            <a:xfrm>
              <a:off x="2449254" y="2284639"/>
              <a:ext cx="7172234" cy="4384549"/>
            </a:xfrm>
            <a:prstGeom prst="roundRect">
              <a:avLst>
                <a:gd name="adj" fmla="val 7890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026758" y="2321034"/>
              <a:ext cx="6353563" cy="2069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000" dirty="0">
                  <a:latin typeface="+mj-lt"/>
                </a:rPr>
                <a:t>        </a:t>
              </a:r>
              <a:r>
                <a:rPr lang="zh-CN" altLang="en-US" sz="2200" dirty="0">
                  <a:latin typeface="+mj-lt"/>
                </a:rPr>
                <a:t>载体图像分为</a:t>
              </a:r>
              <a:r>
                <a:rPr lang="en-US" altLang="zh-CN" sz="2200" dirty="0">
                  <a:latin typeface="+mj-lt"/>
                </a:rPr>
                <a:t>8×8</a:t>
              </a:r>
              <a:r>
                <a:rPr lang="zh-CN" altLang="en-US" sz="2200" dirty="0">
                  <a:latin typeface="+mj-lt"/>
                </a:rPr>
                <a:t>的块，做二维</a:t>
              </a:r>
              <a:r>
                <a:rPr lang="en-US" altLang="zh-CN" sz="2200" dirty="0">
                  <a:latin typeface="+mj-lt"/>
                </a:rPr>
                <a:t>DCT</a:t>
              </a:r>
              <a:r>
                <a:rPr lang="zh-CN" altLang="en-US" sz="2200" dirty="0">
                  <a:latin typeface="+mj-lt"/>
                </a:rPr>
                <a:t>变换，伪随机地选择一个图像块</a:t>
              </a:r>
              <a:r>
                <a:rPr lang="en-US" altLang="zh-CN" sz="2200" i="1" dirty="0">
                  <a:latin typeface="+mj-lt"/>
                </a:rPr>
                <a:t>B</a:t>
              </a:r>
              <a:r>
                <a:rPr lang="en-US" altLang="zh-CN" sz="2200" i="1" baseline="-25000" dirty="0">
                  <a:latin typeface="+mj-lt"/>
                </a:rPr>
                <a:t>i</a:t>
              </a:r>
              <a:r>
                <a:rPr lang="zh-CN" altLang="en-US" sz="2200" dirty="0">
                  <a:latin typeface="+mj-lt"/>
                </a:rPr>
                <a:t>，分别选择其中的两个位置，比如用</a:t>
              </a:r>
              <a:r>
                <a:rPr lang="en-US" altLang="zh-CN" sz="2200" dirty="0">
                  <a:latin typeface="+mj-lt"/>
                </a:rPr>
                <a:t>(</a:t>
              </a:r>
              <a:r>
                <a:rPr lang="en-US" altLang="zh-CN" sz="2200" i="1" dirty="0">
                  <a:latin typeface="+mj-lt"/>
                </a:rPr>
                <a:t>u</a:t>
              </a:r>
              <a:r>
                <a:rPr lang="en-US" altLang="zh-CN" sz="2200" baseline="-25000" dirty="0">
                  <a:latin typeface="+mj-lt"/>
                </a:rPr>
                <a:t>1</a:t>
              </a:r>
              <a:r>
                <a:rPr lang="en-US" altLang="zh-CN" sz="2200" dirty="0">
                  <a:latin typeface="+mj-lt"/>
                </a:rPr>
                <a:t>,</a:t>
              </a:r>
              <a:r>
                <a:rPr lang="en-US" altLang="zh-CN" sz="2200" i="1" dirty="0">
                  <a:latin typeface="+mj-lt"/>
                </a:rPr>
                <a:t>v</a:t>
              </a:r>
              <a:r>
                <a:rPr lang="en-US" altLang="zh-CN" sz="2200" baseline="-25000" dirty="0"/>
                <a:t>1</a:t>
              </a:r>
              <a:r>
                <a:rPr lang="en-US" altLang="zh-CN" sz="2200" dirty="0">
                  <a:latin typeface="+mj-lt"/>
                </a:rPr>
                <a:t>) </a:t>
              </a:r>
              <a:r>
                <a:rPr lang="zh-CN" altLang="en-US" sz="2200" dirty="0">
                  <a:latin typeface="+mj-lt"/>
                </a:rPr>
                <a:t>和</a:t>
              </a:r>
              <a:r>
                <a:rPr lang="en-US" altLang="zh-CN" sz="2200" dirty="0">
                  <a:latin typeface="+mj-lt"/>
                </a:rPr>
                <a:t>(</a:t>
              </a:r>
              <a:r>
                <a:rPr lang="en-US" altLang="zh-CN" sz="2200" i="1" dirty="0">
                  <a:latin typeface="+mj-lt"/>
                </a:rPr>
                <a:t>u</a:t>
              </a:r>
              <a:r>
                <a:rPr lang="en-US" altLang="zh-CN" sz="2200" baseline="-25000" dirty="0">
                  <a:latin typeface="+mj-lt"/>
                </a:rPr>
                <a:t>2</a:t>
              </a:r>
              <a:r>
                <a:rPr lang="en-US" altLang="zh-CN" sz="2200" dirty="0"/>
                <a:t>,</a:t>
              </a:r>
              <a:r>
                <a:rPr lang="en-US" altLang="zh-CN" sz="2200" i="1" dirty="0">
                  <a:latin typeface="+mj-lt"/>
                </a:rPr>
                <a:t>v</a:t>
              </a:r>
              <a:r>
                <a:rPr lang="en-US" altLang="zh-CN" sz="2200" baseline="-25000" dirty="0"/>
                <a:t>2</a:t>
              </a:r>
              <a:r>
                <a:rPr lang="en-US" altLang="zh-CN" sz="2200" dirty="0">
                  <a:latin typeface="+mj-lt"/>
                </a:rPr>
                <a:t>)</a:t>
              </a:r>
              <a:r>
                <a:rPr lang="zh-CN" altLang="en-US" sz="2200" dirty="0">
                  <a:latin typeface="+mj-lt"/>
                </a:rPr>
                <a:t> 代表所选定的两个系数的坐标。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155614" y="3967822"/>
            <a:ext cx="1341632" cy="1341632"/>
            <a:chOff x="1882937" y="2051686"/>
            <a:chExt cx="1438016" cy="1438016"/>
          </a:xfrm>
        </p:grpSpPr>
        <p:sp>
          <p:nvSpPr>
            <p:cNvPr id="29" name="椭圆 28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173091" y="2537519"/>
              <a:ext cx="857707" cy="494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嵌入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649383" y="5436881"/>
            <a:ext cx="6449849" cy="369332"/>
          </a:xfrm>
          <a:prstGeom prst="rect">
            <a:avLst/>
          </a:prstGeom>
          <a:ln>
            <a:solidFill>
              <a:srgbClr val="0F73EE"/>
            </a:solidFill>
            <a:prstDash val="lgDash"/>
          </a:ln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dirty="0">
                <a:latin typeface="宋体" panose="02010600030101010101" pitchFamily="2" charset="-122"/>
              </a:rPr>
              <a:t>如果</a:t>
            </a:r>
            <a:r>
              <a:rPr lang="en-US" altLang="zh-CN" i="1" dirty="0"/>
              <a:t>B</a:t>
            </a:r>
            <a:r>
              <a:rPr lang="en-US" altLang="zh-CN" i="1" baseline="-25000" dirty="0"/>
              <a:t>i </a:t>
            </a:r>
            <a:r>
              <a:rPr lang="en-US" altLang="zh-CN" dirty="0"/>
              <a:t>(</a:t>
            </a:r>
            <a:r>
              <a:rPr lang="en-US" altLang="zh-CN" i="1" dirty="0"/>
              <a:t>u</a:t>
            </a:r>
            <a:r>
              <a:rPr lang="en-US" altLang="zh-CN" baseline="-25000" dirty="0"/>
              <a:t>1</a:t>
            </a:r>
            <a:r>
              <a:rPr lang="en-US" altLang="zh-CN" dirty="0"/>
              <a:t>,</a:t>
            </a:r>
            <a:r>
              <a:rPr lang="en-US" altLang="zh-CN" i="1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 smtClean="0"/>
              <a:t>)&lt;</a:t>
            </a:r>
            <a:r>
              <a:rPr lang="en-US" altLang="zh-CN" i="1" dirty="0" smtClean="0"/>
              <a:t> </a:t>
            </a:r>
            <a:r>
              <a:rPr lang="en-US" altLang="zh-CN" i="1" dirty="0"/>
              <a:t>B</a:t>
            </a:r>
            <a:r>
              <a:rPr lang="en-US" altLang="zh-CN" i="1" baseline="-25000" dirty="0"/>
              <a:t>i </a:t>
            </a:r>
            <a:r>
              <a:rPr lang="en-US" altLang="zh-CN" dirty="0"/>
              <a:t>(</a:t>
            </a:r>
            <a:r>
              <a:rPr lang="en-US" altLang="zh-CN" i="1" dirty="0"/>
              <a:t>u</a:t>
            </a:r>
            <a:r>
              <a:rPr lang="en-US" altLang="zh-CN" baseline="-25000" dirty="0"/>
              <a:t>2</a:t>
            </a:r>
            <a:r>
              <a:rPr lang="en-US" altLang="zh-CN" dirty="0"/>
              <a:t>,</a:t>
            </a:r>
            <a:r>
              <a:rPr lang="en-US" altLang="zh-CN" i="1" dirty="0"/>
              <a:t>v</a:t>
            </a:r>
            <a:r>
              <a:rPr lang="en-US" altLang="zh-CN" baseline="-25000" dirty="0"/>
              <a:t>2</a:t>
            </a:r>
            <a:r>
              <a:rPr lang="en-US" altLang="zh-CN" dirty="0"/>
              <a:t>)</a:t>
            </a:r>
            <a:r>
              <a:rPr lang="zh-CN" altLang="en-US" dirty="0">
                <a:latin typeface="宋体" panose="02010600030101010101" pitchFamily="2" charset="-122"/>
              </a:rPr>
              <a:t>，代表隐藏</a:t>
            </a:r>
            <a:r>
              <a:rPr lang="zh-CN" altLang="en-US" dirty="0"/>
              <a:t>0；</a:t>
            </a:r>
            <a:r>
              <a:rPr lang="zh-CN" altLang="en-US" dirty="0">
                <a:latin typeface="宋体" panose="02010600030101010101" pitchFamily="2" charset="-122"/>
              </a:rPr>
              <a:t>如果相反，则交换两</a:t>
            </a:r>
            <a:r>
              <a:rPr lang="zh-CN" altLang="en-US" dirty="0" smtClean="0">
                <a:latin typeface="宋体" panose="02010600030101010101" pitchFamily="2" charset="-122"/>
              </a:rPr>
              <a:t>系数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49382" y="4968048"/>
            <a:ext cx="6449850" cy="369332"/>
          </a:xfrm>
          <a:prstGeom prst="rect">
            <a:avLst/>
          </a:prstGeom>
          <a:ln>
            <a:solidFill>
              <a:srgbClr val="0F73EE"/>
            </a:solidFill>
            <a:prstDash val="lgDash"/>
          </a:ln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dirty="0">
                <a:latin typeface="宋体" panose="02010600030101010101" pitchFamily="2" charset="-122"/>
              </a:rPr>
              <a:t>如果</a:t>
            </a:r>
            <a:r>
              <a:rPr lang="en-US" altLang="zh-CN" i="1" dirty="0"/>
              <a:t>B</a:t>
            </a:r>
            <a:r>
              <a:rPr lang="en-US" altLang="zh-CN" i="1" baseline="-25000" dirty="0"/>
              <a:t>i </a:t>
            </a:r>
            <a:r>
              <a:rPr lang="en-US" altLang="zh-CN" dirty="0"/>
              <a:t>(</a:t>
            </a:r>
            <a:r>
              <a:rPr lang="en-US" altLang="zh-CN" i="1" dirty="0"/>
              <a:t>u</a:t>
            </a:r>
            <a:r>
              <a:rPr lang="en-US" altLang="zh-CN" baseline="-25000" dirty="0"/>
              <a:t>1</a:t>
            </a:r>
            <a:r>
              <a:rPr lang="en-US" altLang="zh-CN" dirty="0"/>
              <a:t>,</a:t>
            </a:r>
            <a:r>
              <a:rPr lang="en-US" altLang="zh-CN" i="1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)&gt;</a:t>
            </a:r>
            <a:r>
              <a:rPr lang="en-US" altLang="zh-CN" i="1" dirty="0"/>
              <a:t> B</a:t>
            </a:r>
            <a:r>
              <a:rPr lang="en-US" altLang="zh-CN" i="1" baseline="-25000" dirty="0"/>
              <a:t>i </a:t>
            </a:r>
            <a:r>
              <a:rPr lang="en-US" altLang="zh-CN" dirty="0"/>
              <a:t>(</a:t>
            </a:r>
            <a:r>
              <a:rPr lang="en-US" altLang="zh-CN" i="1" dirty="0"/>
              <a:t>u</a:t>
            </a:r>
            <a:r>
              <a:rPr lang="en-US" altLang="zh-CN" baseline="-25000" dirty="0"/>
              <a:t>2</a:t>
            </a:r>
            <a:r>
              <a:rPr lang="en-US" altLang="zh-CN" dirty="0"/>
              <a:t>,</a:t>
            </a:r>
            <a:r>
              <a:rPr lang="en-US" altLang="zh-CN" i="1" dirty="0"/>
              <a:t>v</a:t>
            </a:r>
            <a:r>
              <a:rPr lang="en-US" altLang="zh-CN" baseline="-25000" dirty="0"/>
              <a:t>2</a:t>
            </a:r>
            <a:r>
              <a:rPr lang="en-US" altLang="zh-CN" dirty="0"/>
              <a:t>)</a:t>
            </a:r>
            <a:r>
              <a:rPr lang="zh-CN" altLang="en-US" dirty="0">
                <a:latin typeface="宋体" panose="02010600030101010101" pitchFamily="2" charset="-122"/>
              </a:rPr>
              <a:t>，代表隐藏</a:t>
            </a:r>
            <a:r>
              <a:rPr lang="zh-CN" altLang="en-US" dirty="0"/>
              <a:t>1；如果相反，则交换两</a:t>
            </a:r>
            <a:r>
              <a:rPr lang="zh-CN" altLang="en-US" dirty="0" smtClean="0"/>
              <a:t>系数</a:t>
            </a:r>
            <a:endParaRPr lang="zh-CN" altLang="en-US" dirty="0"/>
          </a:p>
        </p:txBody>
      </p:sp>
      <p:grpSp>
        <p:nvGrpSpPr>
          <p:cNvPr id="16" name="Group 211"/>
          <p:cNvGrpSpPr/>
          <p:nvPr/>
        </p:nvGrpSpPr>
        <p:grpSpPr bwMode="auto">
          <a:xfrm>
            <a:off x="9327034" y="3714346"/>
            <a:ext cx="1973999" cy="1875155"/>
            <a:chOff x="6781800" y="228600"/>
            <a:chExt cx="1828800" cy="1752600"/>
          </a:xfrm>
        </p:grpSpPr>
        <p:grpSp>
          <p:nvGrpSpPr>
            <p:cNvPr id="17" name="Group 34"/>
            <p:cNvGrpSpPr/>
            <p:nvPr/>
          </p:nvGrpSpPr>
          <p:grpSpPr bwMode="auto">
            <a:xfrm>
              <a:off x="6781800" y="228600"/>
              <a:ext cx="1828800" cy="1752600"/>
              <a:chOff x="-3" y="-3"/>
              <a:chExt cx="3214" cy="3230"/>
            </a:xfrm>
          </p:grpSpPr>
          <p:grpSp>
            <p:nvGrpSpPr>
              <p:cNvPr id="31" name="Group 35"/>
              <p:cNvGrpSpPr/>
              <p:nvPr/>
            </p:nvGrpSpPr>
            <p:grpSpPr bwMode="auto">
              <a:xfrm>
                <a:off x="0" y="0"/>
                <a:ext cx="3208" cy="3224"/>
                <a:chOff x="0" y="0"/>
                <a:chExt cx="3208" cy="3224"/>
              </a:xfrm>
            </p:grpSpPr>
            <p:grpSp>
              <p:nvGrpSpPr>
                <p:cNvPr id="33" name="Group 36"/>
                <p:cNvGrpSpPr/>
                <p:nvPr/>
              </p:nvGrpSpPr>
              <p:grpSpPr bwMode="auto">
                <a:xfrm>
                  <a:off x="0" y="0"/>
                  <a:ext cx="378" cy="679"/>
                  <a:chOff x="0" y="0"/>
                  <a:chExt cx="378" cy="679"/>
                </a:xfrm>
              </p:grpSpPr>
              <p:sp>
                <p:nvSpPr>
                  <p:cNvPr id="223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0"/>
                    <a:ext cx="292" cy="67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37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4" name="Group 39"/>
                <p:cNvGrpSpPr/>
                <p:nvPr/>
              </p:nvGrpSpPr>
              <p:grpSpPr bwMode="auto">
                <a:xfrm>
                  <a:off x="378" y="0"/>
                  <a:ext cx="394" cy="403"/>
                  <a:chOff x="378" y="0"/>
                  <a:chExt cx="394" cy="403"/>
                </a:xfrm>
              </p:grpSpPr>
              <p:sp>
                <p:nvSpPr>
                  <p:cNvPr id="221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421" y="0"/>
                    <a:ext cx="308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2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378" y="0"/>
                    <a:ext cx="394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5" name="Group 42"/>
                <p:cNvGrpSpPr/>
                <p:nvPr/>
              </p:nvGrpSpPr>
              <p:grpSpPr bwMode="auto">
                <a:xfrm>
                  <a:off x="772" y="0"/>
                  <a:ext cx="402" cy="403"/>
                  <a:chOff x="772" y="0"/>
                  <a:chExt cx="402" cy="403"/>
                </a:xfrm>
              </p:grpSpPr>
              <p:sp>
                <p:nvSpPr>
                  <p:cNvPr id="219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815" y="0"/>
                    <a:ext cx="316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0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772" y="0"/>
                    <a:ext cx="402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6" name="Group 45"/>
                <p:cNvGrpSpPr/>
                <p:nvPr/>
              </p:nvGrpSpPr>
              <p:grpSpPr bwMode="auto">
                <a:xfrm>
                  <a:off x="1174" y="0"/>
                  <a:ext cx="406" cy="403"/>
                  <a:chOff x="1174" y="0"/>
                  <a:chExt cx="406" cy="403"/>
                </a:xfrm>
              </p:grpSpPr>
              <p:sp>
                <p:nvSpPr>
                  <p:cNvPr id="217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1217" y="0"/>
                    <a:ext cx="320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8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1174" y="0"/>
                    <a:ext cx="406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7" name="Group 48"/>
                <p:cNvGrpSpPr/>
                <p:nvPr/>
              </p:nvGrpSpPr>
              <p:grpSpPr bwMode="auto">
                <a:xfrm>
                  <a:off x="1580" y="0"/>
                  <a:ext cx="408" cy="403"/>
                  <a:chOff x="1580" y="0"/>
                  <a:chExt cx="408" cy="403"/>
                </a:xfrm>
              </p:grpSpPr>
              <p:sp>
                <p:nvSpPr>
                  <p:cNvPr id="215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1623" y="0"/>
                    <a:ext cx="32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6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1580" y="0"/>
                    <a:ext cx="40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8" name="Group 51"/>
                <p:cNvGrpSpPr/>
                <p:nvPr/>
              </p:nvGrpSpPr>
              <p:grpSpPr bwMode="auto">
                <a:xfrm>
                  <a:off x="1988" y="0"/>
                  <a:ext cx="409" cy="403"/>
                  <a:chOff x="1988" y="0"/>
                  <a:chExt cx="409" cy="403"/>
                </a:xfrm>
              </p:grpSpPr>
              <p:sp>
                <p:nvSpPr>
                  <p:cNvPr id="213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2031" y="0"/>
                    <a:ext cx="323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4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88" y="0"/>
                    <a:ext cx="409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9" name="Group 54"/>
                <p:cNvGrpSpPr/>
                <p:nvPr/>
              </p:nvGrpSpPr>
              <p:grpSpPr bwMode="auto">
                <a:xfrm>
                  <a:off x="2397" y="0"/>
                  <a:ext cx="410" cy="403"/>
                  <a:chOff x="2397" y="0"/>
                  <a:chExt cx="410" cy="403"/>
                </a:xfrm>
              </p:grpSpPr>
              <p:sp>
                <p:nvSpPr>
                  <p:cNvPr id="211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2440" y="0"/>
                    <a:ext cx="324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2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2397" y="0"/>
                    <a:ext cx="410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0" name="Group 57"/>
                <p:cNvGrpSpPr/>
                <p:nvPr/>
              </p:nvGrpSpPr>
              <p:grpSpPr bwMode="auto">
                <a:xfrm>
                  <a:off x="2807" y="0"/>
                  <a:ext cx="401" cy="403"/>
                  <a:chOff x="2807" y="0"/>
                  <a:chExt cx="401" cy="403"/>
                </a:xfrm>
              </p:grpSpPr>
              <p:sp>
                <p:nvSpPr>
                  <p:cNvPr id="20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2850" y="0"/>
                    <a:ext cx="315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2807" y="0"/>
                    <a:ext cx="40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1" name="Group 60"/>
                <p:cNvGrpSpPr/>
                <p:nvPr/>
              </p:nvGrpSpPr>
              <p:grpSpPr bwMode="auto">
                <a:xfrm>
                  <a:off x="0" y="403"/>
                  <a:ext cx="378" cy="403"/>
                  <a:chOff x="0" y="403"/>
                  <a:chExt cx="378" cy="403"/>
                </a:xfrm>
              </p:grpSpPr>
              <p:sp>
                <p:nvSpPr>
                  <p:cNvPr id="207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403"/>
                    <a:ext cx="29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8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0" y="403"/>
                    <a:ext cx="37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2" name="Group 63"/>
                <p:cNvGrpSpPr/>
                <p:nvPr/>
              </p:nvGrpSpPr>
              <p:grpSpPr bwMode="auto">
                <a:xfrm>
                  <a:off x="378" y="403"/>
                  <a:ext cx="394" cy="403"/>
                  <a:chOff x="378" y="403"/>
                  <a:chExt cx="394" cy="403"/>
                </a:xfrm>
              </p:grpSpPr>
              <p:sp>
                <p:nvSpPr>
                  <p:cNvPr id="205" name="Rectangle 64"/>
                  <p:cNvSpPr>
                    <a:spLocks noChangeArrowheads="1"/>
                  </p:cNvSpPr>
                  <p:nvPr/>
                </p:nvSpPr>
                <p:spPr bwMode="auto">
                  <a:xfrm>
                    <a:off x="421" y="403"/>
                    <a:ext cx="308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6" name="Rectangle 65"/>
                  <p:cNvSpPr>
                    <a:spLocks noChangeArrowheads="1"/>
                  </p:cNvSpPr>
                  <p:nvPr/>
                </p:nvSpPr>
                <p:spPr bwMode="auto">
                  <a:xfrm>
                    <a:off x="378" y="403"/>
                    <a:ext cx="394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3" name="Group 66"/>
                <p:cNvGrpSpPr/>
                <p:nvPr/>
              </p:nvGrpSpPr>
              <p:grpSpPr bwMode="auto">
                <a:xfrm>
                  <a:off x="772" y="403"/>
                  <a:ext cx="402" cy="403"/>
                  <a:chOff x="772" y="403"/>
                  <a:chExt cx="402" cy="403"/>
                </a:xfrm>
              </p:grpSpPr>
              <p:sp>
                <p:nvSpPr>
                  <p:cNvPr id="203" name="Rectangle 67"/>
                  <p:cNvSpPr>
                    <a:spLocks noChangeArrowheads="1"/>
                  </p:cNvSpPr>
                  <p:nvPr/>
                </p:nvSpPr>
                <p:spPr bwMode="auto">
                  <a:xfrm>
                    <a:off x="815" y="403"/>
                    <a:ext cx="316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4" name="Rectangle 68"/>
                  <p:cNvSpPr>
                    <a:spLocks noChangeArrowheads="1"/>
                  </p:cNvSpPr>
                  <p:nvPr/>
                </p:nvSpPr>
                <p:spPr bwMode="auto">
                  <a:xfrm>
                    <a:off x="772" y="403"/>
                    <a:ext cx="402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4" name="Group 69"/>
                <p:cNvGrpSpPr/>
                <p:nvPr/>
              </p:nvGrpSpPr>
              <p:grpSpPr bwMode="auto">
                <a:xfrm>
                  <a:off x="1174" y="403"/>
                  <a:ext cx="406" cy="403"/>
                  <a:chOff x="1174" y="403"/>
                  <a:chExt cx="406" cy="403"/>
                </a:xfrm>
              </p:grpSpPr>
              <p:sp>
                <p:nvSpPr>
                  <p:cNvPr id="201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1217" y="403"/>
                    <a:ext cx="320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2" name="Rectangle 71"/>
                  <p:cNvSpPr>
                    <a:spLocks noChangeArrowheads="1"/>
                  </p:cNvSpPr>
                  <p:nvPr/>
                </p:nvSpPr>
                <p:spPr bwMode="auto">
                  <a:xfrm>
                    <a:off x="1174" y="403"/>
                    <a:ext cx="406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" name="Group 72"/>
                <p:cNvGrpSpPr/>
                <p:nvPr/>
              </p:nvGrpSpPr>
              <p:grpSpPr bwMode="auto">
                <a:xfrm>
                  <a:off x="1580" y="403"/>
                  <a:ext cx="408" cy="403"/>
                  <a:chOff x="1580" y="403"/>
                  <a:chExt cx="408" cy="403"/>
                </a:xfrm>
              </p:grpSpPr>
              <p:sp>
                <p:nvSpPr>
                  <p:cNvPr id="199" name="Rectangle 73"/>
                  <p:cNvSpPr>
                    <a:spLocks noChangeArrowheads="1"/>
                  </p:cNvSpPr>
                  <p:nvPr/>
                </p:nvSpPr>
                <p:spPr bwMode="auto">
                  <a:xfrm>
                    <a:off x="1623" y="403"/>
                    <a:ext cx="32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0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1580" y="403"/>
                    <a:ext cx="40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6" name="Group 75"/>
                <p:cNvGrpSpPr/>
                <p:nvPr/>
              </p:nvGrpSpPr>
              <p:grpSpPr bwMode="auto">
                <a:xfrm>
                  <a:off x="1988" y="403"/>
                  <a:ext cx="409" cy="403"/>
                  <a:chOff x="1988" y="403"/>
                  <a:chExt cx="409" cy="403"/>
                </a:xfrm>
              </p:grpSpPr>
              <p:sp>
                <p:nvSpPr>
                  <p:cNvPr id="197" name="Rectangle 76"/>
                  <p:cNvSpPr>
                    <a:spLocks noChangeArrowheads="1"/>
                  </p:cNvSpPr>
                  <p:nvPr/>
                </p:nvSpPr>
                <p:spPr bwMode="auto">
                  <a:xfrm>
                    <a:off x="2031" y="403"/>
                    <a:ext cx="323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8" name="Rectangle 77"/>
                  <p:cNvSpPr>
                    <a:spLocks noChangeArrowheads="1"/>
                  </p:cNvSpPr>
                  <p:nvPr/>
                </p:nvSpPr>
                <p:spPr bwMode="auto">
                  <a:xfrm>
                    <a:off x="1988" y="403"/>
                    <a:ext cx="409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7" name="Group 78"/>
                <p:cNvGrpSpPr/>
                <p:nvPr/>
              </p:nvGrpSpPr>
              <p:grpSpPr bwMode="auto">
                <a:xfrm>
                  <a:off x="2397" y="403"/>
                  <a:ext cx="410" cy="403"/>
                  <a:chOff x="2397" y="403"/>
                  <a:chExt cx="410" cy="403"/>
                </a:xfrm>
              </p:grpSpPr>
              <p:sp>
                <p:nvSpPr>
                  <p:cNvPr id="195" name="Rectangle 79"/>
                  <p:cNvSpPr>
                    <a:spLocks noChangeArrowheads="1"/>
                  </p:cNvSpPr>
                  <p:nvPr/>
                </p:nvSpPr>
                <p:spPr bwMode="auto">
                  <a:xfrm>
                    <a:off x="2440" y="403"/>
                    <a:ext cx="324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6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2397" y="403"/>
                    <a:ext cx="410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8" name="Group 81"/>
                <p:cNvGrpSpPr/>
                <p:nvPr/>
              </p:nvGrpSpPr>
              <p:grpSpPr bwMode="auto">
                <a:xfrm>
                  <a:off x="2807" y="403"/>
                  <a:ext cx="401" cy="403"/>
                  <a:chOff x="2807" y="403"/>
                  <a:chExt cx="401" cy="403"/>
                </a:xfrm>
              </p:grpSpPr>
              <p:sp>
                <p:nvSpPr>
                  <p:cNvPr id="193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2850" y="403"/>
                    <a:ext cx="315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4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2807" y="403"/>
                    <a:ext cx="40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9" name="Group 84"/>
                <p:cNvGrpSpPr/>
                <p:nvPr/>
              </p:nvGrpSpPr>
              <p:grpSpPr bwMode="auto">
                <a:xfrm>
                  <a:off x="0" y="806"/>
                  <a:ext cx="378" cy="403"/>
                  <a:chOff x="0" y="806"/>
                  <a:chExt cx="378" cy="403"/>
                </a:xfrm>
              </p:grpSpPr>
              <p:sp>
                <p:nvSpPr>
                  <p:cNvPr id="191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806"/>
                    <a:ext cx="29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2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0" y="806"/>
                    <a:ext cx="37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0" name="Group 87"/>
                <p:cNvGrpSpPr/>
                <p:nvPr/>
              </p:nvGrpSpPr>
              <p:grpSpPr bwMode="auto">
                <a:xfrm>
                  <a:off x="378" y="806"/>
                  <a:ext cx="394" cy="403"/>
                  <a:chOff x="378" y="806"/>
                  <a:chExt cx="394" cy="403"/>
                </a:xfrm>
              </p:grpSpPr>
              <p:sp>
                <p:nvSpPr>
                  <p:cNvPr id="189" name="Rectangle 88"/>
                  <p:cNvSpPr>
                    <a:spLocks noChangeArrowheads="1"/>
                  </p:cNvSpPr>
                  <p:nvPr/>
                </p:nvSpPr>
                <p:spPr bwMode="auto">
                  <a:xfrm>
                    <a:off x="421" y="806"/>
                    <a:ext cx="308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0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378" y="806"/>
                    <a:ext cx="394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1" name="Group 90"/>
                <p:cNvGrpSpPr/>
                <p:nvPr/>
              </p:nvGrpSpPr>
              <p:grpSpPr bwMode="auto">
                <a:xfrm>
                  <a:off x="772" y="806"/>
                  <a:ext cx="402" cy="403"/>
                  <a:chOff x="772" y="806"/>
                  <a:chExt cx="402" cy="403"/>
                </a:xfrm>
              </p:grpSpPr>
              <p:sp>
                <p:nvSpPr>
                  <p:cNvPr id="187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815" y="806"/>
                    <a:ext cx="316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8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72" y="806"/>
                    <a:ext cx="402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2" name="Group 93"/>
                <p:cNvGrpSpPr/>
                <p:nvPr/>
              </p:nvGrpSpPr>
              <p:grpSpPr bwMode="auto">
                <a:xfrm>
                  <a:off x="1174" y="806"/>
                  <a:ext cx="406" cy="403"/>
                  <a:chOff x="1174" y="806"/>
                  <a:chExt cx="406" cy="403"/>
                </a:xfrm>
              </p:grpSpPr>
              <p:sp>
                <p:nvSpPr>
                  <p:cNvPr id="185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1217" y="806"/>
                    <a:ext cx="320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6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174" y="806"/>
                    <a:ext cx="406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3" name="Group 96"/>
                <p:cNvGrpSpPr/>
                <p:nvPr/>
              </p:nvGrpSpPr>
              <p:grpSpPr bwMode="auto">
                <a:xfrm>
                  <a:off x="1580" y="806"/>
                  <a:ext cx="408" cy="403"/>
                  <a:chOff x="1580" y="806"/>
                  <a:chExt cx="408" cy="403"/>
                </a:xfrm>
              </p:grpSpPr>
              <p:sp>
                <p:nvSpPr>
                  <p:cNvPr id="183" name="Rectangle 97"/>
                  <p:cNvSpPr>
                    <a:spLocks noChangeArrowheads="1"/>
                  </p:cNvSpPr>
                  <p:nvPr/>
                </p:nvSpPr>
                <p:spPr bwMode="auto">
                  <a:xfrm>
                    <a:off x="1623" y="806"/>
                    <a:ext cx="32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4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1580" y="806"/>
                    <a:ext cx="40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4" name="Group 99"/>
                <p:cNvGrpSpPr/>
                <p:nvPr/>
              </p:nvGrpSpPr>
              <p:grpSpPr bwMode="auto">
                <a:xfrm>
                  <a:off x="1988" y="806"/>
                  <a:ext cx="409" cy="403"/>
                  <a:chOff x="1988" y="806"/>
                  <a:chExt cx="409" cy="403"/>
                </a:xfrm>
              </p:grpSpPr>
              <p:sp>
                <p:nvSpPr>
                  <p:cNvPr id="181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2031" y="806"/>
                    <a:ext cx="323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2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1988" y="806"/>
                    <a:ext cx="409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5" name="Group 102"/>
                <p:cNvGrpSpPr/>
                <p:nvPr/>
              </p:nvGrpSpPr>
              <p:grpSpPr bwMode="auto">
                <a:xfrm>
                  <a:off x="2397" y="806"/>
                  <a:ext cx="410" cy="403"/>
                  <a:chOff x="2397" y="806"/>
                  <a:chExt cx="410" cy="403"/>
                </a:xfrm>
              </p:grpSpPr>
              <p:sp>
                <p:nvSpPr>
                  <p:cNvPr id="179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2440" y="806"/>
                    <a:ext cx="324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0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97" y="806"/>
                    <a:ext cx="410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6" name="Group 105"/>
                <p:cNvGrpSpPr/>
                <p:nvPr/>
              </p:nvGrpSpPr>
              <p:grpSpPr bwMode="auto">
                <a:xfrm>
                  <a:off x="2807" y="806"/>
                  <a:ext cx="401" cy="403"/>
                  <a:chOff x="2807" y="806"/>
                  <a:chExt cx="401" cy="403"/>
                </a:xfrm>
              </p:grpSpPr>
              <p:sp>
                <p:nvSpPr>
                  <p:cNvPr id="17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850" y="806"/>
                    <a:ext cx="315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807" y="806"/>
                    <a:ext cx="40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7" name="Group 108"/>
                <p:cNvGrpSpPr/>
                <p:nvPr/>
              </p:nvGrpSpPr>
              <p:grpSpPr bwMode="auto">
                <a:xfrm>
                  <a:off x="0" y="1209"/>
                  <a:ext cx="378" cy="403"/>
                  <a:chOff x="0" y="1209"/>
                  <a:chExt cx="378" cy="403"/>
                </a:xfrm>
              </p:grpSpPr>
              <p:sp>
                <p:nvSpPr>
                  <p:cNvPr id="175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1209"/>
                    <a:ext cx="29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6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0" y="1209"/>
                    <a:ext cx="37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8" name="Group 111"/>
                <p:cNvGrpSpPr/>
                <p:nvPr/>
              </p:nvGrpSpPr>
              <p:grpSpPr bwMode="auto">
                <a:xfrm>
                  <a:off x="378" y="1209"/>
                  <a:ext cx="394" cy="403"/>
                  <a:chOff x="378" y="1209"/>
                  <a:chExt cx="394" cy="403"/>
                </a:xfrm>
              </p:grpSpPr>
              <p:sp>
                <p:nvSpPr>
                  <p:cNvPr id="173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421" y="1209"/>
                    <a:ext cx="308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4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378" y="1209"/>
                    <a:ext cx="394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9" name="Group 114"/>
                <p:cNvGrpSpPr/>
                <p:nvPr/>
              </p:nvGrpSpPr>
              <p:grpSpPr bwMode="auto">
                <a:xfrm>
                  <a:off x="772" y="1209"/>
                  <a:ext cx="402" cy="403"/>
                  <a:chOff x="772" y="1209"/>
                  <a:chExt cx="402" cy="403"/>
                </a:xfrm>
              </p:grpSpPr>
              <p:sp>
                <p:nvSpPr>
                  <p:cNvPr id="171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815" y="1209"/>
                    <a:ext cx="316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772" y="1209"/>
                    <a:ext cx="402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0" name="Group 117"/>
                <p:cNvGrpSpPr/>
                <p:nvPr/>
              </p:nvGrpSpPr>
              <p:grpSpPr bwMode="auto">
                <a:xfrm>
                  <a:off x="1174" y="1209"/>
                  <a:ext cx="406" cy="403"/>
                  <a:chOff x="1174" y="1209"/>
                  <a:chExt cx="406" cy="403"/>
                </a:xfrm>
              </p:grpSpPr>
              <p:sp>
                <p:nvSpPr>
                  <p:cNvPr id="169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1217" y="1209"/>
                    <a:ext cx="320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0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1174" y="1209"/>
                    <a:ext cx="406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1" name="Group 120"/>
                <p:cNvGrpSpPr/>
                <p:nvPr/>
              </p:nvGrpSpPr>
              <p:grpSpPr bwMode="auto">
                <a:xfrm>
                  <a:off x="1580" y="1209"/>
                  <a:ext cx="408" cy="403"/>
                  <a:chOff x="1580" y="1209"/>
                  <a:chExt cx="408" cy="403"/>
                </a:xfrm>
              </p:grpSpPr>
              <p:sp>
                <p:nvSpPr>
                  <p:cNvPr id="16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1623" y="1209"/>
                    <a:ext cx="32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1580" y="1209"/>
                    <a:ext cx="40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2" name="Group 123"/>
                <p:cNvGrpSpPr/>
                <p:nvPr/>
              </p:nvGrpSpPr>
              <p:grpSpPr bwMode="auto">
                <a:xfrm>
                  <a:off x="1988" y="1209"/>
                  <a:ext cx="409" cy="403"/>
                  <a:chOff x="1988" y="1209"/>
                  <a:chExt cx="409" cy="403"/>
                </a:xfrm>
              </p:grpSpPr>
              <p:sp>
                <p:nvSpPr>
                  <p:cNvPr id="16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2031" y="1209"/>
                    <a:ext cx="323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1988" y="1209"/>
                    <a:ext cx="409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3" name="Group 126"/>
                <p:cNvGrpSpPr/>
                <p:nvPr/>
              </p:nvGrpSpPr>
              <p:grpSpPr bwMode="auto">
                <a:xfrm>
                  <a:off x="2397" y="1209"/>
                  <a:ext cx="410" cy="403"/>
                  <a:chOff x="2397" y="1209"/>
                  <a:chExt cx="410" cy="403"/>
                </a:xfrm>
              </p:grpSpPr>
              <p:sp>
                <p:nvSpPr>
                  <p:cNvPr id="163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2440" y="1209"/>
                    <a:ext cx="324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4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2397" y="1209"/>
                    <a:ext cx="410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4" name="Group 129"/>
                <p:cNvGrpSpPr/>
                <p:nvPr/>
              </p:nvGrpSpPr>
              <p:grpSpPr bwMode="auto">
                <a:xfrm>
                  <a:off x="2807" y="1209"/>
                  <a:ext cx="401" cy="403"/>
                  <a:chOff x="2807" y="1209"/>
                  <a:chExt cx="401" cy="403"/>
                </a:xfrm>
              </p:grpSpPr>
              <p:sp>
                <p:nvSpPr>
                  <p:cNvPr id="161" name="Rectangle 130"/>
                  <p:cNvSpPr>
                    <a:spLocks noChangeArrowheads="1"/>
                  </p:cNvSpPr>
                  <p:nvPr/>
                </p:nvSpPr>
                <p:spPr bwMode="auto">
                  <a:xfrm>
                    <a:off x="2850" y="1209"/>
                    <a:ext cx="315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2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2807" y="1209"/>
                    <a:ext cx="40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5" name="Group 132"/>
                <p:cNvGrpSpPr/>
                <p:nvPr/>
              </p:nvGrpSpPr>
              <p:grpSpPr bwMode="auto">
                <a:xfrm>
                  <a:off x="0" y="1612"/>
                  <a:ext cx="378" cy="403"/>
                  <a:chOff x="0" y="1612"/>
                  <a:chExt cx="378" cy="403"/>
                </a:xfrm>
              </p:grpSpPr>
              <p:sp>
                <p:nvSpPr>
                  <p:cNvPr id="159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1612"/>
                    <a:ext cx="29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0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0" y="1612"/>
                    <a:ext cx="37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6" name="Group 135"/>
                <p:cNvGrpSpPr/>
                <p:nvPr/>
              </p:nvGrpSpPr>
              <p:grpSpPr bwMode="auto">
                <a:xfrm>
                  <a:off x="378" y="1612"/>
                  <a:ext cx="394" cy="403"/>
                  <a:chOff x="378" y="1612"/>
                  <a:chExt cx="394" cy="403"/>
                </a:xfrm>
              </p:grpSpPr>
              <p:sp>
                <p:nvSpPr>
                  <p:cNvPr id="157" name="Rectangle 136"/>
                  <p:cNvSpPr>
                    <a:spLocks noChangeArrowheads="1"/>
                  </p:cNvSpPr>
                  <p:nvPr/>
                </p:nvSpPr>
                <p:spPr bwMode="auto">
                  <a:xfrm>
                    <a:off x="421" y="1612"/>
                    <a:ext cx="308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8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378" y="1612"/>
                    <a:ext cx="394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7" name="Group 138"/>
                <p:cNvGrpSpPr/>
                <p:nvPr/>
              </p:nvGrpSpPr>
              <p:grpSpPr bwMode="auto">
                <a:xfrm>
                  <a:off x="772" y="1612"/>
                  <a:ext cx="402" cy="403"/>
                  <a:chOff x="772" y="1612"/>
                  <a:chExt cx="402" cy="403"/>
                </a:xfrm>
              </p:grpSpPr>
              <p:sp>
                <p:nvSpPr>
                  <p:cNvPr id="155" name="Rectangle 139"/>
                  <p:cNvSpPr>
                    <a:spLocks noChangeArrowheads="1"/>
                  </p:cNvSpPr>
                  <p:nvPr/>
                </p:nvSpPr>
                <p:spPr bwMode="auto">
                  <a:xfrm>
                    <a:off x="815" y="1612"/>
                    <a:ext cx="316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 dirty="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 dirty="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6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772" y="1612"/>
                    <a:ext cx="402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8" name="Group 141"/>
                <p:cNvGrpSpPr/>
                <p:nvPr/>
              </p:nvGrpSpPr>
              <p:grpSpPr bwMode="auto">
                <a:xfrm>
                  <a:off x="1174" y="1612"/>
                  <a:ext cx="406" cy="403"/>
                  <a:chOff x="1174" y="1612"/>
                  <a:chExt cx="406" cy="403"/>
                </a:xfrm>
              </p:grpSpPr>
              <p:sp>
                <p:nvSpPr>
                  <p:cNvPr id="153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1217" y="1612"/>
                    <a:ext cx="320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4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1174" y="1612"/>
                    <a:ext cx="406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9" name="Group 144"/>
                <p:cNvGrpSpPr/>
                <p:nvPr/>
              </p:nvGrpSpPr>
              <p:grpSpPr bwMode="auto">
                <a:xfrm>
                  <a:off x="1580" y="1612"/>
                  <a:ext cx="408" cy="403"/>
                  <a:chOff x="1580" y="1612"/>
                  <a:chExt cx="408" cy="403"/>
                </a:xfrm>
              </p:grpSpPr>
              <p:sp>
                <p:nvSpPr>
                  <p:cNvPr id="151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1623" y="1612"/>
                    <a:ext cx="32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2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1580" y="1612"/>
                    <a:ext cx="40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0" name="Group 147"/>
                <p:cNvGrpSpPr/>
                <p:nvPr/>
              </p:nvGrpSpPr>
              <p:grpSpPr bwMode="auto">
                <a:xfrm>
                  <a:off x="1988" y="1612"/>
                  <a:ext cx="409" cy="403"/>
                  <a:chOff x="1988" y="1612"/>
                  <a:chExt cx="409" cy="403"/>
                </a:xfrm>
              </p:grpSpPr>
              <p:sp>
                <p:nvSpPr>
                  <p:cNvPr id="149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2031" y="1612"/>
                    <a:ext cx="323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0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1988" y="1612"/>
                    <a:ext cx="409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1" name="Group 150"/>
                <p:cNvGrpSpPr/>
                <p:nvPr/>
              </p:nvGrpSpPr>
              <p:grpSpPr bwMode="auto">
                <a:xfrm>
                  <a:off x="2397" y="1612"/>
                  <a:ext cx="410" cy="403"/>
                  <a:chOff x="2397" y="1612"/>
                  <a:chExt cx="410" cy="403"/>
                </a:xfrm>
              </p:grpSpPr>
              <p:sp>
                <p:nvSpPr>
                  <p:cNvPr id="14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2440" y="1612"/>
                    <a:ext cx="324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2397" y="1612"/>
                    <a:ext cx="410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" name="Group 153"/>
                <p:cNvGrpSpPr/>
                <p:nvPr/>
              </p:nvGrpSpPr>
              <p:grpSpPr bwMode="auto">
                <a:xfrm>
                  <a:off x="2807" y="1612"/>
                  <a:ext cx="401" cy="403"/>
                  <a:chOff x="2807" y="1612"/>
                  <a:chExt cx="401" cy="403"/>
                </a:xfrm>
              </p:grpSpPr>
              <p:sp>
                <p:nvSpPr>
                  <p:cNvPr id="145" name="Rectangle 154"/>
                  <p:cNvSpPr>
                    <a:spLocks noChangeArrowheads="1"/>
                  </p:cNvSpPr>
                  <p:nvPr/>
                </p:nvSpPr>
                <p:spPr bwMode="auto">
                  <a:xfrm>
                    <a:off x="2850" y="1612"/>
                    <a:ext cx="315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6" name="Rectangle 155"/>
                  <p:cNvSpPr>
                    <a:spLocks noChangeArrowheads="1"/>
                  </p:cNvSpPr>
                  <p:nvPr/>
                </p:nvSpPr>
                <p:spPr bwMode="auto">
                  <a:xfrm>
                    <a:off x="2807" y="1612"/>
                    <a:ext cx="40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3" name="Group 156"/>
                <p:cNvGrpSpPr/>
                <p:nvPr/>
              </p:nvGrpSpPr>
              <p:grpSpPr bwMode="auto">
                <a:xfrm>
                  <a:off x="0" y="2015"/>
                  <a:ext cx="378" cy="403"/>
                  <a:chOff x="0" y="2015"/>
                  <a:chExt cx="378" cy="403"/>
                </a:xfrm>
              </p:grpSpPr>
              <p:sp>
                <p:nvSpPr>
                  <p:cNvPr id="143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2015"/>
                    <a:ext cx="29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4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2015"/>
                    <a:ext cx="37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4" name="Group 159"/>
                <p:cNvGrpSpPr/>
                <p:nvPr/>
              </p:nvGrpSpPr>
              <p:grpSpPr bwMode="auto">
                <a:xfrm>
                  <a:off x="378" y="2015"/>
                  <a:ext cx="394" cy="403"/>
                  <a:chOff x="378" y="2015"/>
                  <a:chExt cx="394" cy="403"/>
                </a:xfrm>
              </p:grpSpPr>
              <p:sp>
                <p:nvSpPr>
                  <p:cNvPr id="141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21" y="2015"/>
                    <a:ext cx="308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2" name="Rectangle 161"/>
                  <p:cNvSpPr>
                    <a:spLocks noChangeArrowheads="1"/>
                  </p:cNvSpPr>
                  <p:nvPr/>
                </p:nvSpPr>
                <p:spPr bwMode="auto">
                  <a:xfrm>
                    <a:off x="378" y="2015"/>
                    <a:ext cx="394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5" name="Group 162"/>
                <p:cNvGrpSpPr/>
                <p:nvPr/>
              </p:nvGrpSpPr>
              <p:grpSpPr bwMode="auto">
                <a:xfrm>
                  <a:off x="772" y="2015"/>
                  <a:ext cx="402" cy="403"/>
                  <a:chOff x="772" y="2015"/>
                  <a:chExt cx="402" cy="403"/>
                </a:xfrm>
              </p:grpSpPr>
              <p:sp>
                <p:nvSpPr>
                  <p:cNvPr id="139" name="Rectangle 163"/>
                  <p:cNvSpPr>
                    <a:spLocks noChangeArrowheads="1"/>
                  </p:cNvSpPr>
                  <p:nvPr/>
                </p:nvSpPr>
                <p:spPr bwMode="auto">
                  <a:xfrm>
                    <a:off x="815" y="2015"/>
                    <a:ext cx="316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0" name="Rectangle 164"/>
                  <p:cNvSpPr>
                    <a:spLocks noChangeArrowheads="1"/>
                  </p:cNvSpPr>
                  <p:nvPr/>
                </p:nvSpPr>
                <p:spPr bwMode="auto">
                  <a:xfrm>
                    <a:off x="772" y="2015"/>
                    <a:ext cx="402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6" name="Group 165"/>
                <p:cNvGrpSpPr/>
                <p:nvPr/>
              </p:nvGrpSpPr>
              <p:grpSpPr bwMode="auto">
                <a:xfrm>
                  <a:off x="1174" y="2015"/>
                  <a:ext cx="406" cy="403"/>
                  <a:chOff x="1174" y="2015"/>
                  <a:chExt cx="406" cy="403"/>
                </a:xfrm>
              </p:grpSpPr>
              <p:sp>
                <p:nvSpPr>
                  <p:cNvPr id="137" name="Rectangle 166"/>
                  <p:cNvSpPr>
                    <a:spLocks noChangeArrowheads="1"/>
                  </p:cNvSpPr>
                  <p:nvPr/>
                </p:nvSpPr>
                <p:spPr bwMode="auto">
                  <a:xfrm>
                    <a:off x="1217" y="2015"/>
                    <a:ext cx="320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8" name="Rectangle 167"/>
                  <p:cNvSpPr>
                    <a:spLocks noChangeArrowheads="1"/>
                  </p:cNvSpPr>
                  <p:nvPr/>
                </p:nvSpPr>
                <p:spPr bwMode="auto">
                  <a:xfrm>
                    <a:off x="1174" y="2015"/>
                    <a:ext cx="406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7" name="Group 168"/>
                <p:cNvGrpSpPr/>
                <p:nvPr/>
              </p:nvGrpSpPr>
              <p:grpSpPr bwMode="auto">
                <a:xfrm>
                  <a:off x="1580" y="2015"/>
                  <a:ext cx="408" cy="403"/>
                  <a:chOff x="1580" y="2015"/>
                  <a:chExt cx="408" cy="403"/>
                </a:xfrm>
              </p:grpSpPr>
              <p:sp>
                <p:nvSpPr>
                  <p:cNvPr id="135" name="Rectangle 169"/>
                  <p:cNvSpPr>
                    <a:spLocks noChangeArrowheads="1"/>
                  </p:cNvSpPr>
                  <p:nvPr/>
                </p:nvSpPr>
                <p:spPr bwMode="auto">
                  <a:xfrm>
                    <a:off x="1623" y="2015"/>
                    <a:ext cx="32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6" name="Rectangle 170"/>
                  <p:cNvSpPr>
                    <a:spLocks noChangeArrowheads="1"/>
                  </p:cNvSpPr>
                  <p:nvPr/>
                </p:nvSpPr>
                <p:spPr bwMode="auto">
                  <a:xfrm>
                    <a:off x="1580" y="2015"/>
                    <a:ext cx="40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8" name="Group 171"/>
                <p:cNvGrpSpPr/>
                <p:nvPr/>
              </p:nvGrpSpPr>
              <p:grpSpPr bwMode="auto">
                <a:xfrm>
                  <a:off x="1988" y="2015"/>
                  <a:ext cx="409" cy="403"/>
                  <a:chOff x="1988" y="2015"/>
                  <a:chExt cx="409" cy="403"/>
                </a:xfrm>
              </p:grpSpPr>
              <p:sp>
                <p:nvSpPr>
                  <p:cNvPr id="133" name="Rectangle 172"/>
                  <p:cNvSpPr>
                    <a:spLocks noChangeArrowheads="1"/>
                  </p:cNvSpPr>
                  <p:nvPr/>
                </p:nvSpPr>
                <p:spPr bwMode="auto">
                  <a:xfrm>
                    <a:off x="2031" y="2015"/>
                    <a:ext cx="323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4" name="Rectangle 173"/>
                  <p:cNvSpPr>
                    <a:spLocks noChangeArrowheads="1"/>
                  </p:cNvSpPr>
                  <p:nvPr/>
                </p:nvSpPr>
                <p:spPr bwMode="auto">
                  <a:xfrm>
                    <a:off x="1988" y="2015"/>
                    <a:ext cx="409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9" name="Group 174"/>
                <p:cNvGrpSpPr/>
                <p:nvPr/>
              </p:nvGrpSpPr>
              <p:grpSpPr bwMode="auto">
                <a:xfrm>
                  <a:off x="2397" y="2015"/>
                  <a:ext cx="410" cy="403"/>
                  <a:chOff x="2397" y="2015"/>
                  <a:chExt cx="410" cy="403"/>
                </a:xfrm>
              </p:grpSpPr>
              <p:sp>
                <p:nvSpPr>
                  <p:cNvPr id="131" name="Rectangle 175"/>
                  <p:cNvSpPr>
                    <a:spLocks noChangeArrowheads="1"/>
                  </p:cNvSpPr>
                  <p:nvPr/>
                </p:nvSpPr>
                <p:spPr bwMode="auto">
                  <a:xfrm>
                    <a:off x="2440" y="2015"/>
                    <a:ext cx="324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2" name="Rectangle 176"/>
                  <p:cNvSpPr>
                    <a:spLocks noChangeArrowheads="1"/>
                  </p:cNvSpPr>
                  <p:nvPr/>
                </p:nvSpPr>
                <p:spPr bwMode="auto">
                  <a:xfrm>
                    <a:off x="2397" y="2015"/>
                    <a:ext cx="410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0" name="Group 177"/>
                <p:cNvGrpSpPr/>
                <p:nvPr/>
              </p:nvGrpSpPr>
              <p:grpSpPr bwMode="auto">
                <a:xfrm>
                  <a:off x="2807" y="2015"/>
                  <a:ext cx="401" cy="403"/>
                  <a:chOff x="2807" y="2015"/>
                  <a:chExt cx="401" cy="403"/>
                </a:xfrm>
              </p:grpSpPr>
              <p:sp>
                <p:nvSpPr>
                  <p:cNvPr id="129" name="Rectangle 178"/>
                  <p:cNvSpPr>
                    <a:spLocks noChangeArrowheads="1"/>
                  </p:cNvSpPr>
                  <p:nvPr/>
                </p:nvSpPr>
                <p:spPr bwMode="auto">
                  <a:xfrm>
                    <a:off x="2850" y="2015"/>
                    <a:ext cx="315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0" name="Rectangle 179"/>
                  <p:cNvSpPr>
                    <a:spLocks noChangeArrowheads="1"/>
                  </p:cNvSpPr>
                  <p:nvPr/>
                </p:nvSpPr>
                <p:spPr bwMode="auto">
                  <a:xfrm>
                    <a:off x="2807" y="2015"/>
                    <a:ext cx="40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1" name="Group 180"/>
                <p:cNvGrpSpPr/>
                <p:nvPr/>
              </p:nvGrpSpPr>
              <p:grpSpPr bwMode="auto">
                <a:xfrm>
                  <a:off x="0" y="2418"/>
                  <a:ext cx="378" cy="403"/>
                  <a:chOff x="0" y="2418"/>
                  <a:chExt cx="378" cy="403"/>
                </a:xfrm>
              </p:grpSpPr>
              <p:sp>
                <p:nvSpPr>
                  <p:cNvPr id="127" name="Rectangle 181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2418"/>
                    <a:ext cx="29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8" name="Rectangle 182"/>
                  <p:cNvSpPr>
                    <a:spLocks noChangeArrowheads="1"/>
                  </p:cNvSpPr>
                  <p:nvPr/>
                </p:nvSpPr>
                <p:spPr bwMode="auto">
                  <a:xfrm>
                    <a:off x="0" y="2418"/>
                    <a:ext cx="37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2" name="Group 183"/>
                <p:cNvGrpSpPr/>
                <p:nvPr/>
              </p:nvGrpSpPr>
              <p:grpSpPr bwMode="auto">
                <a:xfrm>
                  <a:off x="378" y="2418"/>
                  <a:ext cx="394" cy="403"/>
                  <a:chOff x="378" y="2418"/>
                  <a:chExt cx="394" cy="403"/>
                </a:xfrm>
              </p:grpSpPr>
              <p:sp>
                <p:nvSpPr>
                  <p:cNvPr id="125" name="Rectangle 184"/>
                  <p:cNvSpPr>
                    <a:spLocks noChangeArrowheads="1"/>
                  </p:cNvSpPr>
                  <p:nvPr/>
                </p:nvSpPr>
                <p:spPr bwMode="auto">
                  <a:xfrm>
                    <a:off x="421" y="2418"/>
                    <a:ext cx="308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6" name="Rectangle 185"/>
                  <p:cNvSpPr>
                    <a:spLocks noChangeArrowheads="1"/>
                  </p:cNvSpPr>
                  <p:nvPr/>
                </p:nvSpPr>
                <p:spPr bwMode="auto">
                  <a:xfrm>
                    <a:off x="378" y="2418"/>
                    <a:ext cx="394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3" name="Group 186"/>
                <p:cNvGrpSpPr/>
                <p:nvPr/>
              </p:nvGrpSpPr>
              <p:grpSpPr bwMode="auto">
                <a:xfrm>
                  <a:off x="772" y="2418"/>
                  <a:ext cx="402" cy="403"/>
                  <a:chOff x="772" y="2418"/>
                  <a:chExt cx="402" cy="403"/>
                </a:xfrm>
              </p:grpSpPr>
              <p:sp>
                <p:nvSpPr>
                  <p:cNvPr id="123" name="Rectangle 187"/>
                  <p:cNvSpPr>
                    <a:spLocks noChangeArrowheads="1"/>
                  </p:cNvSpPr>
                  <p:nvPr/>
                </p:nvSpPr>
                <p:spPr bwMode="auto">
                  <a:xfrm>
                    <a:off x="815" y="2418"/>
                    <a:ext cx="316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4" name="Rectangle 188"/>
                  <p:cNvSpPr>
                    <a:spLocks noChangeArrowheads="1"/>
                  </p:cNvSpPr>
                  <p:nvPr/>
                </p:nvSpPr>
                <p:spPr bwMode="auto">
                  <a:xfrm>
                    <a:off x="772" y="2418"/>
                    <a:ext cx="402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4" name="Group 189"/>
                <p:cNvGrpSpPr/>
                <p:nvPr/>
              </p:nvGrpSpPr>
              <p:grpSpPr bwMode="auto">
                <a:xfrm>
                  <a:off x="1174" y="2418"/>
                  <a:ext cx="406" cy="403"/>
                  <a:chOff x="1174" y="2418"/>
                  <a:chExt cx="406" cy="403"/>
                </a:xfrm>
              </p:grpSpPr>
              <p:sp>
                <p:nvSpPr>
                  <p:cNvPr id="121" name="Rectangle 190"/>
                  <p:cNvSpPr>
                    <a:spLocks noChangeArrowheads="1"/>
                  </p:cNvSpPr>
                  <p:nvPr/>
                </p:nvSpPr>
                <p:spPr bwMode="auto">
                  <a:xfrm>
                    <a:off x="1217" y="2418"/>
                    <a:ext cx="320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2" name="Rectangle 191"/>
                  <p:cNvSpPr>
                    <a:spLocks noChangeArrowheads="1"/>
                  </p:cNvSpPr>
                  <p:nvPr/>
                </p:nvSpPr>
                <p:spPr bwMode="auto">
                  <a:xfrm>
                    <a:off x="1174" y="2418"/>
                    <a:ext cx="406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5" name="Group 192"/>
                <p:cNvGrpSpPr/>
                <p:nvPr/>
              </p:nvGrpSpPr>
              <p:grpSpPr bwMode="auto">
                <a:xfrm>
                  <a:off x="1580" y="2418"/>
                  <a:ext cx="408" cy="403"/>
                  <a:chOff x="1580" y="2418"/>
                  <a:chExt cx="408" cy="403"/>
                </a:xfrm>
              </p:grpSpPr>
              <p:sp>
                <p:nvSpPr>
                  <p:cNvPr id="119" name="Rectangle 193"/>
                  <p:cNvSpPr>
                    <a:spLocks noChangeArrowheads="1"/>
                  </p:cNvSpPr>
                  <p:nvPr/>
                </p:nvSpPr>
                <p:spPr bwMode="auto">
                  <a:xfrm>
                    <a:off x="1623" y="2418"/>
                    <a:ext cx="32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0" name="Rectangle 194"/>
                  <p:cNvSpPr>
                    <a:spLocks noChangeArrowheads="1"/>
                  </p:cNvSpPr>
                  <p:nvPr/>
                </p:nvSpPr>
                <p:spPr bwMode="auto">
                  <a:xfrm>
                    <a:off x="1580" y="2418"/>
                    <a:ext cx="40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6" name="Group 195"/>
                <p:cNvGrpSpPr/>
                <p:nvPr/>
              </p:nvGrpSpPr>
              <p:grpSpPr bwMode="auto">
                <a:xfrm>
                  <a:off x="1988" y="2418"/>
                  <a:ext cx="409" cy="403"/>
                  <a:chOff x="1988" y="2418"/>
                  <a:chExt cx="409" cy="403"/>
                </a:xfrm>
              </p:grpSpPr>
              <p:sp>
                <p:nvSpPr>
                  <p:cNvPr id="117" name="Rectangle 196"/>
                  <p:cNvSpPr>
                    <a:spLocks noChangeArrowheads="1"/>
                  </p:cNvSpPr>
                  <p:nvPr/>
                </p:nvSpPr>
                <p:spPr bwMode="auto">
                  <a:xfrm>
                    <a:off x="2031" y="2418"/>
                    <a:ext cx="323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8" name="Rectangle 197"/>
                  <p:cNvSpPr>
                    <a:spLocks noChangeArrowheads="1"/>
                  </p:cNvSpPr>
                  <p:nvPr/>
                </p:nvSpPr>
                <p:spPr bwMode="auto">
                  <a:xfrm>
                    <a:off x="1988" y="2418"/>
                    <a:ext cx="409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7" name="Group 198"/>
                <p:cNvGrpSpPr/>
                <p:nvPr/>
              </p:nvGrpSpPr>
              <p:grpSpPr bwMode="auto">
                <a:xfrm>
                  <a:off x="2397" y="2418"/>
                  <a:ext cx="410" cy="403"/>
                  <a:chOff x="2397" y="2418"/>
                  <a:chExt cx="410" cy="403"/>
                </a:xfrm>
              </p:grpSpPr>
              <p:sp>
                <p:nvSpPr>
                  <p:cNvPr id="115" name="Rectangle 199"/>
                  <p:cNvSpPr>
                    <a:spLocks noChangeArrowheads="1"/>
                  </p:cNvSpPr>
                  <p:nvPr/>
                </p:nvSpPr>
                <p:spPr bwMode="auto">
                  <a:xfrm>
                    <a:off x="2440" y="2418"/>
                    <a:ext cx="324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6" name="Rectangle 200"/>
                  <p:cNvSpPr>
                    <a:spLocks noChangeArrowheads="1"/>
                  </p:cNvSpPr>
                  <p:nvPr/>
                </p:nvSpPr>
                <p:spPr bwMode="auto">
                  <a:xfrm>
                    <a:off x="2397" y="2418"/>
                    <a:ext cx="410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8" name="Group 201"/>
                <p:cNvGrpSpPr/>
                <p:nvPr/>
              </p:nvGrpSpPr>
              <p:grpSpPr bwMode="auto">
                <a:xfrm>
                  <a:off x="2807" y="2418"/>
                  <a:ext cx="401" cy="403"/>
                  <a:chOff x="2807" y="2418"/>
                  <a:chExt cx="401" cy="403"/>
                </a:xfrm>
              </p:grpSpPr>
              <p:sp>
                <p:nvSpPr>
                  <p:cNvPr id="113" name="Rectangle 202"/>
                  <p:cNvSpPr>
                    <a:spLocks noChangeArrowheads="1"/>
                  </p:cNvSpPr>
                  <p:nvPr/>
                </p:nvSpPr>
                <p:spPr bwMode="auto">
                  <a:xfrm>
                    <a:off x="2850" y="2418"/>
                    <a:ext cx="315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4" name="Rectangle 203"/>
                  <p:cNvSpPr>
                    <a:spLocks noChangeArrowheads="1"/>
                  </p:cNvSpPr>
                  <p:nvPr/>
                </p:nvSpPr>
                <p:spPr bwMode="auto">
                  <a:xfrm>
                    <a:off x="2807" y="2418"/>
                    <a:ext cx="40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9" name="Group 204"/>
                <p:cNvGrpSpPr/>
                <p:nvPr/>
              </p:nvGrpSpPr>
              <p:grpSpPr bwMode="auto">
                <a:xfrm>
                  <a:off x="0" y="2821"/>
                  <a:ext cx="378" cy="403"/>
                  <a:chOff x="0" y="2821"/>
                  <a:chExt cx="378" cy="403"/>
                </a:xfrm>
              </p:grpSpPr>
              <p:sp>
                <p:nvSpPr>
                  <p:cNvPr id="111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2821"/>
                    <a:ext cx="29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2" name="Rectangle 206"/>
                  <p:cNvSpPr>
                    <a:spLocks noChangeArrowheads="1"/>
                  </p:cNvSpPr>
                  <p:nvPr/>
                </p:nvSpPr>
                <p:spPr bwMode="auto">
                  <a:xfrm>
                    <a:off x="0" y="2821"/>
                    <a:ext cx="37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0" name="Group 207"/>
                <p:cNvGrpSpPr/>
                <p:nvPr/>
              </p:nvGrpSpPr>
              <p:grpSpPr bwMode="auto">
                <a:xfrm>
                  <a:off x="378" y="2821"/>
                  <a:ext cx="394" cy="403"/>
                  <a:chOff x="378" y="2821"/>
                  <a:chExt cx="394" cy="403"/>
                </a:xfrm>
              </p:grpSpPr>
              <p:sp>
                <p:nvSpPr>
                  <p:cNvPr id="109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421" y="2821"/>
                    <a:ext cx="308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0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378" y="2821"/>
                    <a:ext cx="394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1" name="Group 210"/>
                <p:cNvGrpSpPr/>
                <p:nvPr/>
              </p:nvGrpSpPr>
              <p:grpSpPr bwMode="auto">
                <a:xfrm>
                  <a:off x="772" y="2821"/>
                  <a:ext cx="402" cy="403"/>
                  <a:chOff x="772" y="2821"/>
                  <a:chExt cx="402" cy="403"/>
                </a:xfrm>
              </p:grpSpPr>
              <p:sp>
                <p:nvSpPr>
                  <p:cNvPr id="107" name="Rectangle 211"/>
                  <p:cNvSpPr>
                    <a:spLocks noChangeArrowheads="1"/>
                  </p:cNvSpPr>
                  <p:nvPr/>
                </p:nvSpPr>
                <p:spPr bwMode="auto">
                  <a:xfrm>
                    <a:off x="815" y="2821"/>
                    <a:ext cx="316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8" name="Rectangle 212"/>
                  <p:cNvSpPr>
                    <a:spLocks noChangeArrowheads="1"/>
                  </p:cNvSpPr>
                  <p:nvPr/>
                </p:nvSpPr>
                <p:spPr bwMode="auto">
                  <a:xfrm>
                    <a:off x="772" y="2821"/>
                    <a:ext cx="402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2" name="Group 213"/>
                <p:cNvGrpSpPr/>
                <p:nvPr/>
              </p:nvGrpSpPr>
              <p:grpSpPr bwMode="auto">
                <a:xfrm>
                  <a:off x="1174" y="2821"/>
                  <a:ext cx="406" cy="403"/>
                  <a:chOff x="1174" y="2821"/>
                  <a:chExt cx="406" cy="403"/>
                </a:xfrm>
              </p:grpSpPr>
              <p:sp>
                <p:nvSpPr>
                  <p:cNvPr id="105" name="Rectangle 214"/>
                  <p:cNvSpPr>
                    <a:spLocks noChangeArrowheads="1"/>
                  </p:cNvSpPr>
                  <p:nvPr/>
                </p:nvSpPr>
                <p:spPr bwMode="auto">
                  <a:xfrm>
                    <a:off x="1217" y="2821"/>
                    <a:ext cx="320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6" name="Rectangle 215"/>
                  <p:cNvSpPr>
                    <a:spLocks noChangeArrowheads="1"/>
                  </p:cNvSpPr>
                  <p:nvPr/>
                </p:nvSpPr>
                <p:spPr bwMode="auto">
                  <a:xfrm>
                    <a:off x="1174" y="2821"/>
                    <a:ext cx="406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3" name="Group 216"/>
                <p:cNvGrpSpPr/>
                <p:nvPr/>
              </p:nvGrpSpPr>
              <p:grpSpPr bwMode="auto">
                <a:xfrm>
                  <a:off x="1580" y="2821"/>
                  <a:ext cx="408" cy="403"/>
                  <a:chOff x="1580" y="2821"/>
                  <a:chExt cx="408" cy="403"/>
                </a:xfrm>
              </p:grpSpPr>
              <p:sp>
                <p:nvSpPr>
                  <p:cNvPr id="103" name="Rectangle 217"/>
                  <p:cNvSpPr>
                    <a:spLocks noChangeArrowheads="1"/>
                  </p:cNvSpPr>
                  <p:nvPr/>
                </p:nvSpPr>
                <p:spPr bwMode="auto">
                  <a:xfrm>
                    <a:off x="1623" y="2821"/>
                    <a:ext cx="32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4" name="Rectangle 218"/>
                  <p:cNvSpPr>
                    <a:spLocks noChangeArrowheads="1"/>
                  </p:cNvSpPr>
                  <p:nvPr/>
                </p:nvSpPr>
                <p:spPr bwMode="auto">
                  <a:xfrm>
                    <a:off x="1580" y="2821"/>
                    <a:ext cx="40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4" name="Group 219"/>
                <p:cNvGrpSpPr/>
                <p:nvPr/>
              </p:nvGrpSpPr>
              <p:grpSpPr bwMode="auto">
                <a:xfrm>
                  <a:off x="1988" y="2821"/>
                  <a:ext cx="409" cy="403"/>
                  <a:chOff x="1988" y="2821"/>
                  <a:chExt cx="409" cy="403"/>
                </a:xfrm>
              </p:grpSpPr>
              <p:sp>
                <p:nvSpPr>
                  <p:cNvPr id="101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2031" y="2821"/>
                    <a:ext cx="323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1988" y="2821"/>
                    <a:ext cx="409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5" name="Group 222"/>
                <p:cNvGrpSpPr/>
                <p:nvPr/>
              </p:nvGrpSpPr>
              <p:grpSpPr bwMode="auto">
                <a:xfrm>
                  <a:off x="2397" y="2821"/>
                  <a:ext cx="410" cy="403"/>
                  <a:chOff x="2397" y="2821"/>
                  <a:chExt cx="410" cy="403"/>
                </a:xfrm>
              </p:grpSpPr>
              <p:sp>
                <p:nvSpPr>
                  <p:cNvPr id="99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2440" y="2821"/>
                    <a:ext cx="324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0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2397" y="2821"/>
                    <a:ext cx="410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6" name="Group 225"/>
                <p:cNvGrpSpPr/>
                <p:nvPr/>
              </p:nvGrpSpPr>
              <p:grpSpPr bwMode="auto">
                <a:xfrm>
                  <a:off x="2807" y="2821"/>
                  <a:ext cx="401" cy="403"/>
                  <a:chOff x="2807" y="2821"/>
                  <a:chExt cx="401" cy="403"/>
                </a:xfrm>
              </p:grpSpPr>
              <p:sp>
                <p:nvSpPr>
                  <p:cNvPr id="97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2850" y="2821"/>
                    <a:ext cx="315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8" name="Rectangle 227"/>
                  <p:cNvSpPr>
                    <a:spLocks noChangeArrowheads="1"/>
                  </p:cNvSpPr>
                  <p:nvPr/>
                </p:nvSpPr>
                <p:spPr bwMode="auto">
                  <a:xfrm>
                    <a:off x="2807" y="2821"/>
                    <a:ext cx="40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2" name="Rectangle 228"/>
              <p:cNvSpPr>
                <a:spLocks noChangeArrowheads="1"/>
              </p:cNvSpPr>
              <p:nvPr/>
            </p:nvSpPr>
            <p:spPr bwMode="auto">
              <a:xfrm>
                <a:off x="-3" y="-3"/>
                <a:ext cx="3214" cy="3230"/>
              </a:xfrm>
              <a:prstGeom prst="rect">
                <a:avLst/>
              </a:prstGeom>
              <a:noFill/>
              <a:ln w="9525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8" name="Oval 229"/>
            <p:cNvSpPr>
              <a:spLocks noChangeArrowheads="1"/>
            </p:cNvSpPr>
            <p:nvPr/>
          </p:nvSpPr>
          <p:spPr bwMode="auto">
            <a:xfrm>
              <a:off x="7086600" y="114300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Oval 230"/>
            <p:cNvSpPr>
              <a:spLocks noChangeArrowheads="1"/>
            </p:cNvSpPr>
            <p:nvPr/>
          </p:nvSpPr>
          <p:spPr bwMode="auto">
            <a:xfrm>
              <a:off x="7543800" y="91440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1" name="Object 231"/>
            <p:cNvGraphicFramePr>
              <a:graphicFrameLocks noChangeAspect="1"/>
            </p:cNvGraphicFramePr>
            <p:nvPr/>
          </p:nvGraphicFramePr>
          <p:xfrm>
            <a:off x="7041780" y="1250854"/>
            <a:ext cx="754063" cy="293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286" name="Equation" r:id="rId3" imgW="584200" imgH="228600" progId="Equation.DSMT4">
                    <p:embed/>
                  </p:oleObj>
                </mc:Choice>
                <mc:Fallback>
                  <p:oleObj name="Equation" r:id="rId3" imgW="584200" imgH="228600" progId="Equation.DSMT4">
                    <p:embed/>
                    <p:pic>
                      <p:nvPicPr>
                        <p:cNvPr id="0" name="图片 901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1780" y="1250854"/>
                          <a:ext cx="754063" cy="293688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60000"/>
                            <a:lumOff val="40000"/>
                            <a:alpha val="31000"/>
                          </a:schemeClr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32"/>
            <p:cNvGraphicFramePr>
              <a:graphicFrameLocks noChangeAspect="1"/>
            </p:cNvGraphicFramePr>
            <p:nvPr/>
          </p:nvGraphicFramePr>
          <p:xfrm>
            <a:off x="7239000" y="599048"/>
            <a:ext cx="741363" cy="276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287" name="Equation" r:id="rId5" imgW="609600" imgH="228600" progId="Equation.DSMT4">
                    <p:embed/>
                  </p:oleObj>
                </mc:Choice>
                <mc:Fallback>
                  <p:oleObj name="Equation" r:id="rId5" imgW="609600" imgH="228600" progId="Equation.DSMT4">
                    <p:embed/>
                    <p:pic>
                      <p:nvPicPr>
                        <p:cNvPr id="0" name="图片 901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39000" y="599048"/>
                          <a:ext cx="741363" cy="276225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60000"/>
                            <a:lumOff val="40000"/>
                            <a:alpha val="31000"/>
                          </a:schemeClr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矩形 3"/>
          <p:cNvSpPr/>
          <p:nvPr/>
        </p:nvSpPr>
        <p:spPr>
          <a:xfrm>
            <a:off x="2725048" y="5990669"/>
            <a:ext cx="38150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200" dirty="0" smtClean="0">
                <a:latin typeface="+mj-lt"/>
              </a:rPr>
              <a:t>        最后</a:t>
            </a:r>
            <a:r>
              <a:rPr lang="zh-CN" altLang="en-US" sz="2200" dirty="0">
                <a:latin typeface="+mj-lt"/>
              </a:rPr>
              <a:t>做二维</a:t>
            </a:r>
            <a:r>
              <a:rPr lang="en-US" altLang="zh-CN" sz="2200" dirty="0">
                <a:latin typeface="+mj-lt"/>
              </a:rPr>
              <a:t>DCT</a:t>
            </a:r>
            <a:r>
              <a:rPr lang="zh-CN" altLang="en-US" sz="2200" dirty="0">
                <a:latin typeface="+mj-lt"/>
                <a:sym typeface="+mn-ea"/>
              </a:rPr>
              <a:t>逆</a:t>
            </a:r>
            <a:r>
              <a:rPr lang="zh-CN" altLang="en-US" sz="2200" dirty="0">
                <a:latin typeface="+mj-lt"/>
              </a:rPr>
              <a:t>变换。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6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59350" y="637786"/>
            <a:ext cx="2322050" cy="840284"/>
            <a:chOff x="3135993" y="1051060"/>
            <a:chExt cx="2322050" cy="840284"/>
          </a:xfrm>
        </p:grpSpPr>
        <p:sp>
          <p:nvSpPr>
            <p:cNvPr id="7" name="矩形: 圆角 6"/>
            <p:cNvSpPr/>
            <p:nvPr/>
          </p:nvSpPr>
          <p:spPr>
            <a:xfrm>
              <a:off x="3839426" y="1280937"/>
              <a:ext cx="16186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972879" y="1333399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算法三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2465756" y="1803518"/>
            <a:ext cx="8020027" cy="1794332"/>
            <a:chOff x="2449253" y="2581602"/>
            <a:chExt cx="8020027" cy="1794332"/>
          </a:xfrm>
        </p:grpSpPr>
        <p:sp>
          <p:nvSpPr>
            <p:cNvPr id="25" name="矩形: 圆角 24"/>
            <p:cNvSpPr/>
            <p:nvPr/>
          </p:nvSpPr>
          <p:spPr>
            <a:xfrm>
              <a:off x="2449253" y="2581602"/>
              <a:ext cx="8020027" cy="1794332"/>
            </a:xfrm>
            <a:prstGeom prst="roundRect">
              <a:avLst>
                <a:gd name="adj" fmla="val 7890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085408" y="2630884"/>
              <a:ext cx="7210020" cy="1696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        接收者进行二维</a:t>
              </a:r>
              <a:r>
                <a:rPr lang="en-US" altLang="zh-CN" sz="2400" dirty="0">
                  <a:latin typeface="+mj-lt"/>
                </a:rPr>
                <a:t>DCT</a:t>
              </a:r>
              <a:r>
                <a:rPr lang="zh-CN" altLang="en-US" sz="2400" dirty="0">
                  <a:latin typeface="+mj-lt"/>
                </a:rPr>
                <a:t>变换，比较每一块中约定位置的</a:t>
              </a:r>
              <a:r>
                <a:rPr lang="en-US" altLang="zh-CN" sz="2400" dirty="0">
                  <a:latin typeface="+mj-lt"/>
                </a:rPr>
                <a:t>DCT</a:t>
              </a:r>
              <a:r>
                <a:rPr lang="zh-CN" altLang="en-US" sz="2400" dirty="0">
                  <a:latin typeface="+mj-lt"/>
                </a:rPr>
                <a:t>系数值，根据其相对大小，得到隐藏信息的比特串，从而恢复出秘密信息。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609363" y="2029868"/>
            <a:ext cx="1341632" cy="1341632"/>
            <a:chOff x="1882937" y="2051686"/>
            <a:chExt cx="1438016" cy="1438016"/>
          </a:xfrm>
        </p:grpSpPr>
        <p:sp>
          <p:nvSpPr>
            <p:cNvPr id="29" name="椭圆 28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173091" y="2537519"/>
              <a:ext cx="857707" cy="494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提取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949582" y="4007942"/>
            <a:ext cx="1631818" cy="554008"/>
            <a:chOff x="1962783" y="3317604"/>
            <a:chExt cx="2186208" cy="554008"/>
          </a:xfrm>
        </p:grpSpPr>
        <p:sp>
          <p:nvSpPr>
            <p:cNvPr id="17" name="矩形: 圆角 16"/>
            <p:cNvSpPr/>
            <p:nvPr/>
          </p:nvSpPr>
          <p:spPr>
            <a:xfrm>
              <a:off x="1962783" y="3317604"/>
              <a:ext cx="2186208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096236" y="3384550"/>
              <a:ext cx="200802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特点</a:t>
              </a:r>
              <a:r>
                <a:rPr lang="en-US" altLang="zh-CN" sz="2400" dirty="0">
                  <a:latin typeface="+mn-ea"/>
                </a:rPr>
                <a:t>:</a:t>
              </a:r>
              <a:endParaRPr lang="zh-CN" altLang="en-US" sz="2400" dirty="0">
                <a:latin typeface="+mn-ea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3939590" y="4003009"/>
            <a:ext cx="2339102" cy="533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不需原始图像。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962783" y="4847168"/>
            <a:ext cx="1631818" cy="554008"/>
            <a:chOff x="1962783" y="3317604"/>
            <a:chExt cx="2186208" cy="554008"/>
          </a:xfrm>
        </p:grpSpPr>
        <p:sp>
          <p:nvSpPr>
            <p:cNvPr id="22" name="矩形: 圆角 21"/>
            <p:cNvSpPr/>
            <p:nvPr/>
          </p:nvSpPr>
          <p:spPr>
            <a:xfrm>
              <a:off x="1962783" y="3317604"/>
              <a:ext cx="2186208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096236" y="3384550"/>
              <a:ext cx="200802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注意：</a:t>
              </a:r>
            </a:p>
          </p:txBody>
        </p:sp>
      </p:grpSp>
      <p:sp>
        <p:nvSpPr>
          <p:cNvPr id="28" name="矩形 27"/>
          <p:cNvSpPr/>
          <p:nvPr/>
        </p:nvSpPr>
        <p:spPr>
          <a:xfrm>
            <a:off x="3939591" y="4806414"/>
            <a:ext cx="6655522" cy="101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如果选定位置的两个系数相差太大，则对图像影响较大。应选择相近的值（如中频系数）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6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59350" y="637786"/>
            <a:ext cx="2322050" cy="840284"/>
            <a:chOff x="3135993" y="1051060"/>
            <a:chExt cx="2322050" cy="840284"/>
          </a:xfrm>
        </p:grpSpPr>
        <p:sp>
          <p:nvSpPr>
            <p:cNvPr id="7" name="矩形: 圆角 6"/>
            <p:cNvSpPr/>
            <p:nvPr/>
          </p:nvSpPr>
          <p:spPr>
            <a:xfrm>
              <a:off x="3839426" y="1280937"/>
              <a:ext cx="16186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972879" y="1333399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算法四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4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1544955" y="1700672"/>
            <a:ext cx="921581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auto"/>
            <a:r>
              <a:rPr lang="zh-CN" altLang="en-US" sz="2400" dirty="0">
                <a:latin typeface="+mj-lt"/>
                <a:cs typeface="黑体" panose="02010609060101010101" charset="-122"/>
              </a:rPr>
              <a:t>算法三的扩展：利用</a:t>
            </a:r>
            <a:r>
              <a:rPr lang="en-US" altLang="zh-CN" sz="2400" dirty="0">
                <a:latin typeface="+mj-lt"/>
                <a:cs typeface="黑体" panose="02010609060101010101" charset="-122"/>
              </a:rPr>
              <a:t>DCT</a:t>
            </a:r>
            <a:r>
              <a:rPr lang="zh-CN" altLang="en-US" sz="2400" dirty="0">
                <a:latin typeface="+mj-lt"/>
                <a:cs typeface="黑体" panose="02010609060101010101" charset="-122"/>
              </a:rPr>
              <a:t>中频系数中的三个系数之间的相对关系来对秘密信息进行编码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096236" y="2754271"/>
            <a:ext cx="8450196" cy="2799644"/>
            <a:chOff x="2096236" y="2754271"/>
            <a:chExt cx="8450196" cy="2799644"/>
          </a:xfrm>
        </p:grpSpPr>
        <p:sp>
          <p:nvSpPr>
            <p:cNvPr id="4" name="流程图: 可选过程 3"/>
            <p:cNvSpPr/>
            <p:nvPr/>
          </p:nvSpPr>
          <p:spPr>
            <a:xfrm>
              <a:off x="2096236" y="2754271"/>
              <a:ext cx="8450196" cy="2799644"/>
            </a:xfrm>
            <a:prstGeom prst="flowChartAlternateProcess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732609" y="3142083"/>
              <a:ext cx="7813822" cy="5316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选择三个位置</a:t>
              </a:r>
              <a:r>
                <a:rPr lang="en-US" altLang="zh-CN" sz="2400" dirty="0"/>
                <a:t>(</a:t>
              </a:r>
              <a:r>
                <a:rPr lang="en-US" altLang="zh-CN" sz="2400" i="1" dirty="0"/>
                <a:t>u</a:t>
              </a:r>
              <a:r>
                <a:rPr lang="en-US" altLang="zh-CN" sz="2400" baseline="-25000" dirty="0"/>
                <a:t>1</a:t>
              </a:r>
              <a:r>
                <a:rPr lang="en-US" altLang="zh-CN" sz="2400" dirty="0"/>
                <a:t>,</a:t>
              </a:r>
              <a:r>
                <a:rPr lang="en-US" altLang="zh-CN" sz="2400" i="1" dirty="0"/>
                <a:t>v</a:t>
              </a:r>
              <a:r>
                <a:rPr lang="en-US" altLang="zh-CN" sz="2400" baseline="-25000" dirty="0"/>
                <a:t>1</a:t>
              </a:r>
              <a:r>
                <a:rPr lang="en-US" altLang="zh-CN" sz="2400" dirty="0"/>
                <a:t>)</a:t>
              </a:r>
              <a:r>
                <a:rPr lang="zh-CN" altLang="en-US" sz="2400" dirty="0"/>
                <a:t>，</a:t>
              </a:r>
              <a:r>
                <a:rPr lang="en-US" altLang="zh-CN" sz="2400" dirty="0"/>
                <a:t>(</a:t>
              </a:r>
              <a:r>
                <a:rPr lang="en-US" altLang="zh-CN" sz="2400" i="1" dirty="0"/>
                <a:t>u</a:t>
              </a:r>
              <a:r>
                <a:rPr lang="en-US" altLang="zh-CN" sz="2400" baseline="-25000" dirty="0"/>
                <a:t>2</a:t>
              </a:r>
              <a:r>
                <a:rPr lang="en-US" altLang="zh-CN" sz="2400" dirty="0"/>
                <a:t>,</a:t>
              </a:r>
              <a:r>
                <a:rPr lang="en-US" altLang="zh-CN" sz="2400" i="1" dirty="0"/>
                <a:t>v</a:t>
              </a:r>
              <a:r>
                <a:rPr lang="en-US" altLang="zh-CN" sz="2400" baseline="-25000" dirty="0"/>
                <a:t>2</a:t>
              </a:r>
              <a:r>
                <a:rPr lang="en-US" altLang="zh-CN" sz="2400" dirty="0"/>
                <a:t>)</a:t>
              </a:r>
              <a:r>
                <a:rPr lang="zh-CN" altLang="en-US" sz="2400" dirty="0"/>
                <a:t>，</a:t>
              </a:r>
              <a:r>
                <a:rPr lang="en-US" altLang="zh-CN" sz="2400" dirty="0"/>
                <a:t>(</a:t>
              </a:r>
              <a:r>
                <a:rPr lang="en-US" altLang="zh-CN" sz="2400" i="1" dirty="0"/>
                <a:t>u</a:t>
              </a:r>
              <a:r>
                <a:rPr lang="en-US" altLang="zh-CN" sz="2400" baseline="-25000" dirty="0"/>
                <a:t>3</a:t>
              </a:r>
              <a:r>
                <a:rPr lang="en-US" altLang="zh-CN" sz="2400" dirty="0"/>
                <a:t>,</a:t>
              </a:r>
              <a:r>
                <a:rPr lang="en-US" altLang="zh-CN" sz="2400" i="1" dirty="0"/>
                <a:t>v</a:t>
              </a:r>
              <a:r>
                <a:rPr lang="en-US" altLang="zh-CN" sz="2400" baseline="-25000" dirty="0"/>
                <a:t>3</a:t>
              </a:r>
              <a:r>
                <a:rPr lang="en-US" altLang="zh-CN" sz="2400" dirty="0"/>
                <a:t>)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 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2732609" y="3950553"/>
              <a:ext cx="76963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/>
              <a:r>
                <a:rPr lang="zh-CN" altLang="en-US" sz="2400" dirty="0">
                  <a:latin typeface="宋体" panose="02010600030101010101" pitchFamily="2" charset="-122"/>
                </a:rPr>
                <a:t>嵌入1：令</a:t>
              </a:r>
              <a:r>
                <a:rPr lang="en-US" altLang="zh-CN" sz="2400" i="1" dirty="0"/>
                <a:t>B</a:t>
              </a:r>
              <a:r>
                <a:rPr lang="en-US" altLang="zh-CN" sz="2400" i="1" baseline="-25000" dirty="0"/>
                <a:t>i </a:t>
              </a:r>
              <a:r>
                <a:rPr lang="en-US" altLang="zh-CN" sz="2400" dirty="0"/>
                <a:t>(</a:t>
              </a:r>
              <a:r>
                <a:rPr lang="en-US" altLang="zh-CN" sz="2400" i="1" dirty="0"/>
                <a:t>u</a:t>
              </a:r>
              <a:r>
                <a:rPr lang="en-US" altLang="zh-CN" sz="2400" baseline="-25000" dirty="0"/>
                <a:t>1</a:t>
              </a:r>
              <a:r>
                <a:rPr lang="en-US" altLang="zh-CN" sz="2400" dirty="0"/>
                <a:t>,</a:t>
              </a:r>
              <a:r>
                <a:rPr lang="en-US" altLang="zh-CN" sz="2400" i="1" dirty="0"/>
                <a:t>v</a:t>
              </a:r>
              <a:r>
                <a:rPr lang="en-US" altLang="zh-CN" sz="2400" baseline="-25000" dirty="0"/>
                <a:t>1</a:t>
              </a:r>
              <a:r>
                <a:rPr lang="en-US" altLang="zh-CN" sz="2400" dirty="0"/>
                <a:t>)&gt;</a:t>
              </a:r>
              <a:r>
                <a:rPr lang="en-US" altLang="zh-CN" sz="2400" i="1" dirty="0"/>
                <a:t> B</a:t>
              </a:r>
              <a:r>
                <a:rPr lang="en-US" altLang="zh-CN" sz="2400" i="1" baseline="-25000" dirty="0"/>
                <a:t>i </a:t>
              </a:r>
              <a:r>
                <a:rPr lang="en-US" altLang="zh-CN" sz="2400" dirty="0"/>
                <a:t>(</a:t>
              </a:r>
              <a:r>
                <a:rPr lang="en-US" altLang="zh-CN" sz="2400" i="1" dirty="0"/>
                <a:t>u</a:t>
              </a:r>
              <a:r>
                <a:rPr lang="en-US" altLang="zh-CN" sz="2400" baseline="-25000" dirty="0"/>
                <a:t>3</a:t>
              </a:r>
              <a:r>
                <a:rPr lang="en-US" altLang="zh-CN" sz="2400" dirty="0"/>
                <a:t>,</a:t>
              </a:r>
              <a:r>
                <a:rPr lang="en-US" altLang="zh-CN" sz="2400" i="1" dirty="0"/>
                <a:t>v</a:t>
              </a:r>
              <a:r>
                <a:rPr lang="en-US" altLang="zh-CN" sz="2400" baseline="-25000" dirty="0"/>
                <a:t>3</a:t>
              </a:r>
              <a:r>
                <a:rPr lang="en-US" altLang="zh-CN" sz="2400" dirty="0"/>
                <a:t>) +D</a:t>
              </a:r>
              <a:r>
                <a:rPr lang="zh-CN" altLang="en-US" sz="2400" dirty="0">
                  <a:latin typeface="宋体" panose="02010600030101010101" pitchFamily="2" charset="-122"/>
                </a:rPr>
                <a:t>，</a:t>
              </a:r>
              <a:r>
                <a:rPr lang="en-US" altLang="zh-CN" sz="2400" i="1" dirty="0"/>
                <a:t> B</a:t>
              </a:r>
              <a:r>
                <a:rPr lang="en-US" altLang="zh-CN" sz="2400" i="1" baseline="-25000" dirty="0"/>
                <a:t>i </a:t>
              </a:r>
              <a:r>
                <a:rPr lang="en-US" altLang="zh-CN" sz="2400" dirty="0"/>
                <a:t>(</a:t>
              </a:r>
              <a:r>
                <a:rPr lang="en-US" altLang="zh-CN" sz="2400" i="1" dirty="0"/>
                <a:t>u</a:t>
              </a:r>
              <a:r>
                <a:rPr lang="en-US" altLang="zh-CN" sz="2400" baseline="-25000" dirty="0"/>
                <a:t>2</a:t>
              </a:r>
              <a:r>
                <a:rPr lang="en-US" altLang="zh-CN" sz="2400" dirty="0"/>
                <a:t>,</a:t>
              </a:r>
              <a:r>
                <a:rPr lang="en-US" altLang="zh-CN" sz="2400" i="1" dirty="0"/>
                <a:t>v</a:t>
              </a:r>
              <a:r>
                <a:rPr lang="en-US" altLang="zh-CN" sz="2400" baseline="-25000" dirty="0"/>
                <a:t>2</a:t>
              </a:r>
              <a:r>
                <a:rPr lang="en-US" altLang="zh-CN" sz="2400" dirty="0"/>
                <a:t>)&gt;</a:t>
              </a:r>
              <a:r>
                <a:rPr lang="en-US" altLang="zh-CN" sz="2400" i="1" dirty="0"/>
                <a:t> B</a:t>
              </a:r>
              <a:r>
                <a:rPr lang="en-US" altLang="zh-CN" sz="2400" i="1" baseline="-25000" dirty="0"/>
                <a:t>i </a:t>
              </a:r>
              <a:r>
                <a:rPr lang="en-US" altLang="zh-CN" sz="2400" dirty="0"/>
                <a:t>(</a:t>
              </a:r>
              <a:r>
                <a:rPr lang="en-US" altLang="zh-CN" sz="2400" i="1" dirty="0"/>
                <a:t>u</a:t>
              </a:r>
              <a:r>
                <a:rPr lang="en-US" altLang="zh-CN" sz="2400" baseline="-25000" dirty="0"/>
                <a:t>3</a:t>
              </a:r>
              <a:r>
                <a:rPr lang="en-US" altLang="zh-CN" sz="2400" dirty="0"/>
                <a:t>,</a:t>
              </a:r>
              <a:r>
                <a:rPr lang="en-US" altLang="zh-CN" sz="2400" i="1" dirty="0"/>
                <a:t>v</a:t>
              </a:r>
              <a:r>
                <a:rPr lang="en-US" altLang="zh-CN" sz="2400" baseline="-25000" dirty="0"/>
                <a:t>3</a:t>
              </a:r>
              <a:r>
                <a:rPr lang="en-US" altLang="zh-CN" sz="2400" dirty="0"/>
                <a:t>)</a:t>
              </a:r>
              <a:r>
                <a:rPr lang="en-US" altLang="zh-CN" sz="2400" i="1" dirty="0"/>
                <a:t> </a:t>
              </a:r>
              <a:r>
                <a:rPr lang="en-US" altLang="zh-CN" sz="2400" dirty="0"/>
                <a:t>+D</a:t>
              </a:r>
              <a:endParaRPr lang="zh-CN" altLang="en-US" sz="2400" dirty="0">
                <a:latin typeface="宋体" panose="02010600030101010101" pitchFamily="2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737929" y="4525939"/>
              <a:ext cx="76065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/>
              <a:r>
                <a:rPr lang="zh-CN" altLang="en-US" sz="2400" dirty="0">
                  <a:latin typeface="宋体" panose="02010600030101010101" pitchFamily="2" charset="-122"/>
                </a:rPr>
                <a:t>嵌入</a:t>
              </a:r>
              <a:r>
                <a:rPr lang="en-US" altLang="zh-CN" sz="2400" dirty="0">
                  <a:latin typeface="宋体" panose="02010600030101010101" pitchFamily="2" charset="-122"/>
                </a:rPr>
                <a:t>0</a:t>
              </a:r>
              <a:r>
                <a:rPr lang="zh-CN" altLang="en-US" sz="2400" dirty="0">
                  <a:latin typeface="宋体" panose="02010600030101010101" pitchFamily="2" charset="-122"/>
                </a:rPr>
                <a:t>：令</a:t>
              </a:r>
              <a:r>
                <a:rPr lang="en-US" altLang="zh-CN" sz="2400" i="1" dirty="0"/>
                <a:t>B</a:t>
              </a:r>
              <a:r>
                <a:rPr lang="en-US" altLang="zh-CN" sz="2400" i="1" baseline="-25000" dirty="0"/>
                <a:t>i </a:t>
              </a:r>
              <a:r>
                <a:rPr lang="en-US" altLang="zh-CN" sz="2400" dirty="0"/>
                <a:t>(</a:t>
              </a:r>
              <a:r>
                <a:rPr lang="en-US" altLang="zh-CN" sz="2400" i="1" dirty="0"/>
                <a:t>u</a:t>
              </a:r>
              <a:r>
                <a:rPr lang="en-US" altLang="zh-CN" sz="2400" baseline="-25000" dirty="0"/>
                <a:t>1</a:t>
              </a:r>
              <a:r>
                <a:rPr lang="en-US" altLang="zh-CN" sz="2400" dirty="0"/>
                <a:t>,</a:t>
              </a:r>
              <a:r>
                <a:rPr lang="en-US" altLang="zh-CN" sz="2400" i="1" dirty="0"/>
                <a:t>v</a:t>
              </a:r>
              <a:r>
                <a:rPr lang="en-US" altLang="zh-CN" sz="2400" baseline="-25000" dirty="0"/>
                <a:t>1</a:t>
              </a:r>
              <a:r>
                <a:rPr lang="en-US" altLang="zh-CN" sz="2400" dirty="0" smtClean="0"/>
                <a:t>)&lt;</a:t>
              </a:r>
              <a:r>
                <a:rPr lang="en-US" altLang="zh-CN" sz="2400" i="1" dirty="0" smtClean="0"/>
                <a:t> </a:t>
              </a:r>
              <a:r>
                <a:rPr lang="en-US" altLang="zh-CN" sz="2400" i="1" dirty="0"/>
                <a:t>B</a:t>
              </a:r>
              <a:r>
                <a:rPr lang="en-US" altLang="zh-CN" sz="2400" i="1" baseline="-25000" dirty="0"/>
                <a:t>i </a:t>
              </a:r>
              <a:r>
                <a:rPr lang="en-US" altLang="zh-CN" sz="2400" dirty="0"/>
                <a:t>(</a:t>
              </a:r>
              <a:r>
                <a:rPr lang="en-US" altLang="zh-CN" sz="2400" i="1" dirty="0"/>
                <a:t>u</a:t>
              </a:r>
              <a:r>
                <a:rPr lang="en-US" altLang="zh-CN" sz="2400" baseline="-25000" dirty="0"/>
                <a:t>3</a:t>
              </a:r>
              <a:r>
                <a:rPr lang="en-US" altLang="zh-CN" sz="2400" dirty="0"/>
                <a:t>,</a:t>
              </a:r>
              <a:r>
                <a:rPr lang="en-US" altLang="zh-CN" sz="2400" i="1" dirty="0"/>
                <a:t>v</a:t>
              </a:r>
              <a:r>
                <a:rPr lang="en-US" altLang="zh-CN" sz="2400" baseline="-25000" dirty="0"/>
                <a:t>3</a:t>
              </a:r>
              <a:r>
                <a:rPr lang="en-US" altLang="zh-CN" sz="2400" dirty="0"/>
                <a:t>) </a:t>
              </a:r>
              <a:r>
                <a:rPr lang="en-US" altLang="zh-CN" sz="2400" dirty="0" smtClean="0"/>
                <a:t>–D</a:t>
              </a:r>
              <a:r>
                <a:rPr lang="zh-CN" altLang="en-US" sz="2400" dirty="0" smtClean="0"/>
                <a:t>，</a:t>
              </a:r>
              <a:r>
                <a:rPr lang="en-US" altLang="zh-CN" sz="2400" i="1" dirty="0" smtClean="0"/>
                <a:t> </a:t>
              </a:r>
              <a:r>
                <a:rPr lang="en-US" altLang="zh-CN" sz="2400" i="1" dirty="0"/>
                <a:t>B</a:t>
              </a:r>
              <a:r>
                <a:rPr lang="en-US" altLang="zh-CN" sz="2400" i="1" baseline="-25000" dirty="0"/>
                <a:t>i </a:t>
              </a:r>
              <a:r>
                <a:rPr lang="en-US" altLang="zh-CN" sz="2400" dirty="0"/>
                <a:t>(</a:t>
              </a:r>
              <a:r>
                <a:rPr lang="en-US" altLang="zh-CN" sz="2400" i="1" dirty="0"/>
                <a:t>u</a:t>
              </a:r>
              <a:r>
                <a:rPr lang="en-US" altLang="zh-CN" sz="2400" baseline="-25000" dirty="0"/>
                <a:t>2</a:t>
              </a:r>
              <a:r>
                <a:rPr lang="en-US" altLang="zh-CN" sz="2400" dirty="0"/>
                <a:t>,</a:t>
              </a:r>
              <a:r>
                <a:rPr lang="en-US" altLang="zh-CN" sz="2400" i="1" dirty="0"/>
                <a:t>v</a:t>
              </a:r>
              <a:r>
                <a:rPr lang="en-US" altLang="zh-CN" sz="2400" baseline="-25000" dirty="0"/>
                <a:t>2</a:t>
              </a:r>
              <a:r>
                <a:rPr lang="en-US" altLang="zh-CN" sz="2400" dirty="0" smtClean="0"/>
                <a:t>)&lt;</a:t>
              </a:r>
              <a:r>
                <a:rPr lang="en-US" altLang="zh-CN" sz="2400" i="1" dirty="0" smtClean="0"/>
                <a:t> </a:t>
              </a:r>
              <a:r>
                <a:rPr lang="en-US" altLang="zh-CN" sz="2400" i="1" dirty="0"/>
                <a:t>B</a:t>
              </a:r>
              <a:r>
                <a:rPr lang="en-US" altLang="zh-CN" sz="2400" i="1" baseline="-25000" dirty="0"/>
                <a:t>i </a:t>
              </a:r>
              <a:r>
                <a:rPr lang="en-US" altLang="zh-CN" sz="2400" dirty="0"/>
                <a:t>(</a:t>
              </a:r>
              <a:r>
                <a:rPr lang="en-US" altLang="zh-CN" sz="2400" i="1" dirty="0"/>
                <a:t>u</a:t>
              </a:r>
              <a:r>
                <a:rPr lang="en-US" altLang="zh-CN" sz="2400" baseline="-25000" dirty="0"/>
                <a:t>3</a:t>
              </a:r>
              <a:r>
                <a:rPr lang="en-US" altLang="zh-CN" sz="2400" dirty="0"/>
                <a:t>,</a:t>
              </a:r>
              <a:r>
                <a:rPr lang="en-US" altLang="zh-CN" sz="2400" i="1" dirty="0"/>
                <a:t>v</a:t>
              </a:r>
              <a:r>
                <a:rPr lang="en-US" altLang="zh-CN" sz="2400" baseline="-25000" dirty="0"/>
                <a:t>3</a:t>
              </a:r>
              <a:r>
                <a:rPr lang="en-US" altLang="zh-CN" sz="2400" dirty="0"/>
                <a:t>)</a:t>
              </a:r>
              <a:r>
                <a:rPr lang="en-US" altLang="zh-CN" sz="2400" i="1" dirty="0"/>
                <a:t> </a:t>
              </a:r>
              <a:r>
                <a:rPr lang="en-US" altLang="zh-CN" sz="2400" dirty="0"/>
                <a:t>-D</a:t>
              </a:r>
              <a:endParaRPr lang="zh-CN" altLang="en-US" sz="2400" dirty="0">
                <a:latin typeface="宋体" panose="0201060003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332395" y="3510569"/>
            <a:ext cx="1341632" cy="1341632"/>
            <a:chOff x="1882937" y="2051686"/>
            <a:chExt cx="1438016" cy="1438016"/>
          </a:xfrm>
        </p:grpSpPr>
        <p:sp>
          <p:nvSpPr>
            <p:cNvPr id="15" name="椭圆 14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73091" y="2537519"/>
              <a:ext cx="857707" cy="494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嵌入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59350" y="637786"/>
            <a:ext cx="2322050" cy="840284"/>
            <a:chOff x="3135993" y="1051060"/>
            <a:chExt cx="2322050" cy="840284"/>
          </a:xfrm>
        </p:grpSpPr>
        <p:sp>
          <p:nvSpPr>
            <p:cNvPr id="7" name="矩形: 圆角 6"/>
            <p:cNvSpPr/>
            <p:nvPr/>
          </p:nvSpPr>
          <p:spPr>
            <a:xfrm>
              <a:off x="3839426" y="1280937"/>
              <a:ext cx="16186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972879" y="1333399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算法四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4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1955165" y="2033395"/>
            <a:ext cx="8237355" cy="3174710"/>
            <a:chOff x="1076853" y="5080315"/>
            <a:chExt cx="5054600" cy="2074084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: 圆角 16"/>
            <p:cNvSpPr/>
            <p:nvPr/>
          </p:nvSpPr>
          <p:spPr>
            <a:xfrm>
              <a:off x="1076853" y="5228960"/>
              <a:ext cx="5054600" cy="1925439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2185389" y="2474523"/>
            <a:ext cx="7821222" cy="2452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j-lt"/>
              </a:rPr>
              <a:t>         如果数据不符，则修改这三个系数值，使得它们满足上述关系。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j-lt"/>
              </a:rPr>
              <a:t>         其中参数</a:t>
            </a:r>
            <a:r>
              <a:rPr lang="en-US" altLang="zh-CN" sz="2400" dirty="0">
                <a:latin typeface="+mj-lt"/>
              </a:rPr>
              <a:t>D</a:t>
            </a:r>
            <a:r>
              <a:rPr lang="zh-CN" altLang="en-US" sz="2400" dirty="0">
                <a:latin typeface="+mj-lt"/>
              </a:rPr>
              <a:t>的选择要考虑隐藏的健壮性和不可察觉性之间的平衡，</a:t>
            </a:r>
            <a:r>
              <a:rPr lang="en-US" altLang="zh-CN" sz="2400" dirty="0">
                <a:latin typeface="+mj-lt"/>
              </a:rPr>
              <a:t>D</a:t>
            </a:r>
            <a:r>
              <a:rPr lang="zh-CN" altLang="en-US" sz="2400" dirty="0">
                <a:latin typeface="+mj-lt"/>
              </a:rPr>
              <a:t>越大，隐藏算法对于图像处理就越健壮，但是对图像的改动就越大，越容易引起察觉。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6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59350" y="637786"/>
            <a:ext cx="2322050" cy="840284"/>
            <a:chOff x="3135993" y="1051060"/>
            <a:chExt cx="2322050" cy="840284"/>
          </a:xfrm>
        </p:grpSpPr>
        <p:sp>
          <p:nvSpPr>
            <p:cNvPr id="7" name="矩形: 圆角 6"/>
            <p:cNvSpPr/>
            <p:nvPr/>
          </p:nvSpPr>
          <p:spPr>
            <a:xfrm>
              <a:off x="3839426" y="1280937"/>
              <a:ext cx="16186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972879" y="1333399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算法四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4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1544955" y="1700672"/>
            <a:ext cx="8373745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auto"/>
            <a:r>
              <a:rPr lang="zh-CN" altLang="en-US" sz="2400" dirty="0">
                <a:latin typeface="+mn-ea"/>
                <a:cs typeface="黑体" panose="02010609060101010101" charset="-122"/>
              </a:rPr>
              <a:t>如果需要做的修改太大，则放弃该块，将其标识为“无效”。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449255" y="2449778"/>
            <a:ext cx="7880078" cy="1341632"/>
            <a:chOff x="2449254" y="2284640"/>
            <a:chExt cx="8316147" cy="1341632"/>
          </a:xfrm>
        </p:grpSpPr>
        <p:sp>
          <p:nvSpPr>
            <p:cNvPr id="13" name="矩形: 圆角 12"/>
            <p:cNvSpPr/>
            <p:nvPr/>
          </p:nvSpPr>
          <p:spPr>
            <a:xfrm>
              <a:off x="2449254" y="2284640"/>
              <a:ext cx="8316147" cy="1341632"/>
            </a:xfrm>
            <a:prstGeom prst="roundRect">
              <a:avLst>
                <a:gd name="adj" fmla="val 798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148908" y="2449043"/>
              <a:ext cx="725239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对这三个系数做小量的修改使得它们满足下面条件之一：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573996" y="2445747"/>
            <a:ext cx="1415772" cy="1341632"/>
            <a:chOff x="1843204" y="2051686"/>
            <a:chExt cx="1517482" cy="1438016"/>
          </a:xfrm>
        </p:grpSpPr>
        <p:sp>
          <p:nvSpPr>
            <p:cNvPr id="20" name="椭圆 19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843204" y="2521271"/>
              <a:ext cx="1517482" cy="494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“无效”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22" name="对象 57347"/>
          <p:cNvGraphicFramePr>
            <a:graphicFrameLocks noChangeAspect="1"/>
          </p:cNvGraphicFramePr>
          <p:nvPr/>
        </p:nvGraphicFramePr>
        <p:xfrm>
          <a:off x="4117975" y="4327154"/>
          <a:ext cx="4419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6" r:id="rId3" imgW="2095500" imgH="228600" progId="">
                  <p:embed/>
                </p:oleObj>
              </mc:Choice>
              <mc:Fallback>
                <p:oleObj r:id="rId3" imgW="2095500" imgH="228600" progId="">
                  <p:embed/>
                  <p:pic>
                    <p:nvPicPr>
                      <p:cNvPr id="0" name="对象 5734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7975" y="4327154"/>
                        <a:ext cx="4419600" cy="48260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60000"/>
                          <a:lumOff val="40000"/>
                          <a:alpha val="31000"/>
                        </a:schemeClr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57349"/>
          <p:cNvGraphicFramePr>
            <a:graphicFrameLocks noChangeAspect="1"/>
          </p:cNvGraphicFramePr>
          <p:nvPr/>
        </p:nvGraphicFramePr>
        <p:xfrm>
          <a:off x="4117975" y="5288843"/>
          <a:ext cx="4419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7" r:id="rId5" imgW="2095500" imgH="228600" progId="">
                  <p:embed/>
                </p:oleObj>
              </mc:Choice>
              <mc:Fallback>
                <p:oleObj r:id="rId5" imgW="2095500" imgH="228600" progId="">
                  <p:embed/>
                  <p:pic>
                    <p:nvPicPr>
                      <p:cNvPr id="0" name="对象 573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17975" y="5288843"/>
                        <a:ext cx="4419600" cy="48260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  <a:alpha val="30000"/>
                        </a:schemeClr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椭圆 23"/>
          <p:cNvSpPr/>
          <p:nvPr/>
        </p:nvSpPr>
        <p:spPr>
          <a:xfrm>
            <a:off x="3148908" y="4583437"/>
            <a:ext cx="952849" cy="952849"/>
          </a:xfrm>
          <a:prstGeom prst="ellipse">
            <a:avLst/>
          </a:prstGeom>
          <a:solidFill>
            <a:srgbClr val="0F73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6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59350" y="637786"/>
            <a:ext cx="2322050" cy="840284"/>
            <a:chOff x="3135993" y="1051060"/>
            <a:chExt cx="2322050" cy="840284"/>
          </a:xfrm>
        </p:grpSpPr>
        <p:sp>
          <p:nvSpPr>
            <p:cNvPr id="7" name="矩形: 圆角 6"/>
            <p:cNvSpPr/>
            <p:nvPr/>
          </p:nvSpPr>
          <p:spPr>
            <a:xfrm>
              <a:off x="3839426" y="1280937"/>
              <a:ext cx="16186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972879" y="1333399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算法四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4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257314" y="2561971"/>
            <a:ext cx="8316147" cy="2308734"/>
            <a:chOff x="2449254" y="2157640"/>
            <a:chExt cx="8316147" cy="2308734"/>
          </a:xfrm>
        </p:grpSpPr>
        <p:sp>
          <p:nvSpPr>
            <p:cNvPr id="13" name="矩形: 圆角 12"/>
            <p:cNvSpPr/>
            <p:nvPr/>
          </p:nvSpPr>
          <p:spPr>
            <a:xfrm>
              <a:off x="2449254" y="2157640"/>
              <a:ext cx="8316147" cy="2308734"/>
            </a:xfrm>
            <a:prstGeom prst="roundRect">
              <a:avLst>
                <a:gd name="adj" fmla="val 798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223404" y="2178825"/>
              <a:ext cx="7252391" cy="2287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539750" fontAlgn="base">
                <a:lnSpc>
                  <a:spcPct val="130000"/>
                </a:lnSpc>
                <a:spcAft>
                  <a:spcPct val="0"/>
                </a:spcAft>
                <a:defRPr/>
              </a:pPr>
              <a:r>
                <a:rPr lang="zh-CN" altLang="en-US" sz="2800" dirty="0">
                  <a:latin typeface="+mn-ea"/>
                </a:rPr>
                <a:t>   对图像进行</a:t>
              </a:r>
              <a:r>
                <a:rPr lang="en-US" altLang="zh-CN" sz="2800" dirty="0">
                  <a:latin typeface="+mj-lt"/>
                </a:rPr>
                <a:t>DCT</a:t>
              </a:r>
              <a:r>
                <a:rPr lang="zh-CN" altLang="en-US" sz="2800" dirty="0">
                  <a:latin typeface="+mn-ea"/>
                </a:rPr>
                <a:t>变换，比较每一块相应三个位置的系数，从它们之间的关系，可以判断隐藏的是信息“</a:t>
              </a:r>
              <a:r>
                <a:rPr lang="en-US" altLang="zh-CN" sz="2800" dirty="0">
                  <a:latin typeface="+mj-lt"/>
                </a:rPr>
                <a:t>1</a:t>
              </a:r>
              <a:r>
                <a:rPr lang="en-US" altLang="zh-CN" sz="2800" dirty="0">
                  <a:latin typeface="+mn-ea"/>
                </a:rPr>
                <a:t>”</a:t>
              </a:r>
              <a:r>
                <a:rPr lang="zh-CN" altLang="en-US" sz="2800" dirty="0">
                  <a:latin typeface="+mn-ea"/>
                </a:rPr>
                <a:t>、“</a:t>
              </a:r>
              <a:r>
                <a:rPr lang="en-US" altLang="zh-CN" sz="2800" dirty="0">
                  <a:latin typeface="+mj-lt"/>
                </a:rPr>
                <a:t>0</a:t>
              </a:r>
              <a:r>
                <a:rPr lang="en-US" altLang="zh-CN" sz="2800" dirty="0">
                  <a:latin typeface="+mn-ea"/>
                </a:rPr>
                <a:t>”</a:t>
              </a:r>
              <a:r>
                <a:rPr lang="zh-CN" altLang="en-US" sz="2800" dirty="0">
                  <a:latin typeface="+mn-ea"/>
                </a:rPr>
                <a:t>还是“无效”块，这样就可以恢复秘密信息。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19126" y="3090499"/>
            <a:ext cx="1341632" cy="1341632"/>
            <a:chOff x="1882937" y="2051686"/>
            <a:chExt cx="1438016" cy="1438016"/>
          </a:xfrm>
        </p:grpSpPr>
        <p:sp>
          <p:nvSpPr>
            <p:cNvPr id="20" name="椭圆 19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173091" y="2521271"/>
              <a:ext cx="857707" cy="494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6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3149373" y="554860"/>
            <a:ext cx="5595814" cy="1109044"/>
            <a:chOff x="3279913" y="488294"/>
            <a:chExt cx="5595814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5595814" cy="687881"/>
              <a:chOff x="3279913" y="909457"/>
              <a:chExt cx="5595814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5595814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5456448" y="1032190"/>
                <a:ext cx="2236510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algn="ctr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变换域技术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  <p:sp>
        <p:nvSpPr>
          <p:cNvPr id="176" name="矩形 175"/>
          <p:cNvSpPr/>
          <p:nvPr/>
        </p:nvSpPr>
        <p:spPr>
          <a:xfrm>
            <a:off x="1454407" y="2054706"/>
            <a:ext cx="95681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400" dirty="0">
                <a:latin typeface="+mj-lt"/>
              </a:rPr>
              <a:t>         在载体的显著区域隐藏信息，比</a:t>
            </a:r>
            <a:r>
              <a:rPr lang="en-US" altLang="zh-CN" sz="2400" dirty="0">
                <a:latin typeface="+mj-lt"/>
              </a:rPr>
              <a:t>LSB</a:t>
            </a:r>
            <a:r>
              <a:rPr lang="zh-CN" altLang="en-US" sz="2400" dirty="0">
                <a:latin typeface="+mj-lt"/>
              </a:rPr>
              <a:t>方法能够更好地抵抗攻击，而且还保持了对人类感观的不可察觉性。 </a:t>
            </a:r>
          </a:p>
        </p:txBody>
      </p:sp>
      <p:grpSp>
        <p:nvGrpSpPr>
          <p:cNvPr id="177" name="组合 176"/>
          <p:cNvGrpSpPr/>
          <p:nvPr/>
        </p:nvGrpSpPr>
        <p:grpSpPr>
          <a:xfrm>
            <a:off x="1949581" y="3119771"/>
            <a:ext cx="3102391" cy="554008"/>
            <a:chOff x="1962782" y="3317604"/>
            <a:chExt cx="3102391" cy="554008"/>
          </a:xfrm>
        </p:grpSpPr>
        <p:sp>
          <p:nvSpPr>
            <p:cNvPr id="178" name="矩形: 圆角 177"/>
            <p:cNvSpPr/>
            <p:nvPr/>
          </p:nvSpPr>
          <p:spPr>
            <a:xfrm>
              <a:off x="1962782" y="3317604"/>
              <a:ext cx="310239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178"/>
            <p:cNvSpPr/>
            <p:nvPr/>
          </p:nvSpPr>
          <p:spPr>
            <a:xfrm>
              <a:off x="2096237" y="3384550"/>
              <a:ext cx="28718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常用的变换域方法：</a:t>
              </a:r>
            </a:p>
          </p:txBody>
        </p:sp>
      </p:grpSp>
      <p:grpSp>
        <p:nvGrpSpPr>
          <p:cNvPr id="185" name="组合 184"/>
          <p:cNvGrpSpPr/>
          <p:nvPr/>
        </p:nvGrpSpPr>
        <p:grpSpPr>
          <a:xfrm>
            <a:off x="1781235" y="3936722"/>
            <a:ext cx="2352802" cy="2578815"/>
            <a:chOff x="1419126" y="2735782"/>
            <a:chExt cx="3318781" cy="3637587"/>
          </a:xfrm>
        </p:grpSpPr>
        <p:grpSp>
          <p:nvGrpSpPr>
            <p:cNvPr id="186" name="组合 185"/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88" name="椭圆 187"/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189" name="图片 188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87" name="矩形 186"/>
            <p:cNvSpPr/>
            <p:nvPr/>
          </p:nvSpPr>
          <p:spPr>
            <a:xfrm>
              <a:off x="1597097" y="3796063"/>
              <a:ext cx="299745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离散余弦变换（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DCT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）</a:t>
              </a:r>
            </a:p>
          </p:txBody>
        </p:sp>
      </p:grpSp>
      <p:grpSp>
        <p:nvGrpSpPr>
          <p:cNvPr id="190" name="组合 189"/>
          <p:cNvGrpSpPr/>
          <p:nvPr/>
        </p:nvGrpSpPr>
        <p:grpSpPr>
          <a:xfrm>
            <a:off x="5064062" y="3936722"/>
            <a:ext cx="2352802" cy="2578815"/>
            <a:chOff x="1419126" y="2735782"/>
            <a:chExt cx="3318781" cy="3637587"/>
          </a:xfrm>
        </p:grpSpPr>
        <p:grpSp>
          <p:nvGrpSpPr>
            <p:cNvPr id="191" name="组合 190"/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93" name="椭圆 192"/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rgbClr val="1F4E79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194" name="图片 193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92" name="矩形 191"/>
            <p:cNvSpPr/>
            <p:nvPr/>
          </p:nvSpPr>
          <p:spPr>
            <a:xfrm>
              <a:off x="1597097" y="3796063"/>
              <a:ext cx="299745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离散小波变换（</a:t>
              </a:r>
              <a:r>
                <a:rPr lang="en-US" altLang="zh-CN" sz="2400" dirty="0">
                  <a:solidFill>
                    <a:schemeClr val="bg1"/>
                  </a:solidFill>
                  <a:latin typeface="+mj-lt"/>
                </a:rPr>
                <a:t>DWT</a:t>
              </a:r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）</a:t>
              </a:r>
            </a:p>
          </p:txBody>
        </p:sp>
      </p:grpSp>
      <p:grpSp>
        <p:nvGrpSpPr>
          <p:cNvPr id="195" name="组合 194"/>
          <p:cNvGrpSpPr/>
          <p:nvPr/>
        </p:nvGrpSpPr>
        <p:grpSpPr>
          <a:xfrm>
            <a:off x="8342965" y="3936722"/>
            <a:ext cx="2406791" cy="2578815"/>
            <a:chOff x="1419126" y="2735782"/>
            <a:chExt cx="3394935" cy="3637587"/>
          </a:xfrm>
        </p:grpSpPr>
        <p:grpSp>
          <p:nvGrpSpPr>
            <p:cNvPr id="196" name="组合 195"/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199" name="图片 198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97" name="矩形 196"/>
            <p:cNvSpPr/>
            <p:nvPr/>
          </p:nvSpPr>
          <p:spPr>
            <a:xfrm>
              <a:off x="1495281" y="3796063"/>
              <a:ext cx="3318780" cy="1170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离散傅立叶变换（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DFT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）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组合 179"/>
          <p:cNvGrpSpPr/>
          <p:nvPr/>
        </p:nvGrpSpPr>
        <p:grpSpPr>
          <a:xfrm>
            <a:off x="4888509" y="3183200"/>
            <a:ext cx="1253908" cy="518966"/>
            <a:chOff x="6841372" y="4895264"/>
            <a:chExt cx="1253908" cy="518966"/>
          </a:xfrm>
        </p:grpSpPr>
        <p:sp>
          <p:nvSpPr>
            <p:cNvPr id="181" name="Freeform 7"/>
            <p:cNvSpPr/>
            <p:nvPr/>
          </p:nvSpPr>
          <p:spPr bwMode="auto">
            <a:xfrm>
              <a:off x="6841372" y="4895264"/>
              <a:ext cx="1253908" cy="518966"/>
            </a:xfrm>
            <a:custGeom>
              <a:avLst/>
              <a:gdLst>
                <a:gd name="T0" fmla="*/ 1716 w 1716"/>
                <a:gd name="T1" fmla="*/ 236 h 473"/>
                <a:gd name="T2" fmla="*/ 1307 w 1716"/>
                <a:gd name="T3" fmla="*/ 0 h 473"/>
                <a:gd name="T4" fmla="*/ 1307 w 1716"/>
                <a:gd name="T5" fmla="*/ 75 h 473"/>
                <a:gd name="T6" fmla="*/ 0 w 1716"/>
                <a:gd name="T7" fmla="*/ 75 h 473"/>
                <a:gd name="T8" fmla="*/ 0 w 1716"/>
                <a:gd name="T9" fmla="*/ 398 h 473"/>
                <a:gd name="T10" fmla="*/ 1307 w 1716"/>
                <a:gd name="T11" fmla="*/ 398 h 473"/>
                <a:gd name="T12" fmla="*/ 1307 w 1716"/>
                <a:gd name="T13" fmla="*/ 473 h 473"/>
                <a:gd name="T14" fmla="*/ 1716 w 1716"/>
                <a:gd name="T15" fmla="*/ 236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473">
                  <a:moveTo>
                    <a:pt x="1716" y="236"/>
                  </a:moveTo>
                  <a:lnTo>
                    <a:pt x="1307" y="0"/>
                  </a:lnTo>
                  <a:lnTo>
                    <a:pt x="1307" y="75"/>
                  </a:lnTo>
                  <a:lnTo>
                    <a:pt x="0" y="75"/>
                  </a:lnTo>
                  <a:lnTo>
                    <a:pt x="0" y="398"/>
                  </a:lnTo>
                  <a:lnTo>
                    <a:pt x="1307" y="398"/>
                  </a:lnTo>
                  <a:lnTo>
                    <a:pt x="1307" y="473"/>
                  </a:lnTo>
                  <a:lnTo>
                    <a:pt x="1716" y="236"/>
                  </a:ln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182" name="矩形 181"/>
            <p:cNvSpPr/>
            <p:nvPr/>
          </p:nvSpPr>
          <p:spPr>
            <a:xfrm>
              <a:off x="7425154" y="4895264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400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183" name="Group 3"/>
          <p:cNvGrpSpPr/>
          <p:nvPr/>
        </p:nvGrpSpPr>
        <p:grpSpPr>
          <a:xfrm>
            <a:off x="3145032" y="2337744"/>
            <a:ext cx="2182511" cy="2182511"/>
            <a:chOff x="4632531" y="3441650"/>
            <a:chExt cx="2922866" cy="2922866"/>
          </a:xfrm>
        </p:grpSpPr>
        <p:sp>
          <p:nvSpPr>
            <p:cNvPr id="184" name="Oval 10"/>
            <p:cNvSpPr>
              <a:spLocks noChangeArrowheads="1"/>
            </p:cNvSpPr>
            <p:nvPr/>
          </p:nvSpPr>
          <p:spPr bwMode="auto">
            <a:xfrm>
              <a:off x="4632531" y="3441650"/>
              <a:ext cx="2922866" cy="2922866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00" name="Freeform 11"/>
            <p:cNvSpPr>
              <a:spLocks noEditPoints="1"/>
            </p:cNvSpPr>
            <p:nvPr/>
          </p:nvSpPr>
          <p:spPr bwMode="auto">
            <a:xfrm>
              <a:off x="4750641" y="3559760"/>
              <a:ext cx="2686648" cy="2686648"/>
            </a:xfrm>
            <a:custGeom>
              <a:avLst/>
              <a:gdLst>
                <a:gd name="T0" fmla="*/ 820 w 1640"/>
                <a:gd name="T1" fmla="*/ 1640 h 1640"/>
                <a:gd name="T2" fmla="*/ 0 w 1640"/>
                <a:gd name="T3" fmla="*/ 820 h 1640"/>
                <a:gd name="T4" fmla="*/ 820 w 1640"/>
                <a:gd name="T5" fmla="*/ 0 h 1640"/>
                <a:gd name="T6" fmla="*/ 1640 w 1640"/>
                <a:gd name="T7" fmla="*/ 820 h 1640"/>
                <a:gd name="T8" fmla="*/ 820 w 1640"/>
                <a:gd name="T9" fmla="*/ 1640 h 1640"/>
                <a:gd name="T10" fmla="*/ 820 w 1640"/>
                <a:gd name="T11" fmla="*/ 29 h 1640"/>
                <a:gd name="T12" fmla="*/ 29 w 1640"/>
                <a:gd name="T13" fmla="*/ 820 h 1640"/>
                <a:gd name="T14" fmla="*/ 820 w 1640"/>
                <a:gd name="T15" fmla="*/ 1611 h 1640"/>
                <a:gd name="T16" fmla="*/ 1611 w 1640"/>
                <a:gd name="T17" fmla="*/ 820 h 1640"/>
                <a:gd name="T18" fmla="*/ 820 w 1640"/>
                <a:gd name="T19" fmla="*/ 29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0" h="1640">
                  <a:moveTo>
                    <a:pt x="820" y="1640"/>
                  </a:moveTo>
                  <a:cubicBezTo>
                    <a:pt x="368" y="1640"/>
                    <a:pt x="0" y="1272"/>
                    <a:pt x="0" y="820"/>
                  </a:cubicBezTo>
                  <a:cubicBezTo>
                    <a:pt x="0" y="368"/>
                    <a:pt x="368" y="0"/>
                    <a:pt x="820" y="0"/>
                  </a:cubicBezTo>
                  <a:cubicBezTo>
                    <a:pt x="1272" y="0"/>
                    <a:pt x="1640" y="368"/>
                    <a:pt x="1640" y="820"/>
                  </a:cubicBezTo>
                  <a:cubicBezTo>
                    <a:pt x="1640" y="1272"/>
                    <a:pt x="1272" y="1640"/>
                    <a:pt x="820" y="1640"/>
                  </a:cubicBezTo>
                  <a:close/>
                  <a:moveTo>
                    <a:pt x="820" y="29"/>
                  </a:moveTo>
                  <a:cubicBezTo>
                    <a:pt x="384" y="29"/>
                    <a:pt x="29" y="384"/>
                    <a:pt x="29" y="820"/>
                  </a:cubicBezTo>
                  <a:cubicBezTo>
                    <a:pt x="29" y="1256"/>
                    <a:pt x="384" y="1611"/>
                    <a:pt x="820" y="1611"/>
                  </a:cubicBezTo>
                  <a:cubicBezTo>
                    <a:pt x="1256" y="1611"/>
                    <a:pt x="1611" y="1256"/>
                    <a:pt x="1611" y="820"/>
                  </a:cubicBezTo>
                  <a:cubicBezTo>
                    <a:pt x="1611" y="384"/>
                    <a:pt x="1256" y="29"/>
                    <a:pt x="820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201" name="矩形 200"/>
          <p:cNvSpPr/>
          <p:nvPr/>
        </p:nvSpPr>
        <p:spPr>
          <a:xfrm>
            <a:off x="3511042" y="2934852"/>
            <a:ext cx="14771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+mn-ea"/>
              </a:rPr>
              <a:t>图像压缩标准（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+mn-ea"/>
              </a:rPr>
              <a:t>JPEG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+mn-ea"/>
              </a:rPr>
              <a:t>）的核心</a:t>
            </a:r>
          </a:p>
        </p:txBody>
      </p:sp>
      <p:sp>
        <p:nvSpPr>
          <p:cNvPr id="202" name="矩形 201"/>
          <p:cNvSpPr/>
          <p:nvPr/>
        </p:nvSpPr>
        <p:spPr>
          <a:xfrm>
            <a:off x="6193383" y="3198166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j-lt"/>
                <a:sym typeface="+mn-ea"/>
              </a:rPr>
              <a:t>二维</a:t>
            </a:r>
            <a:r>
              <a:rPr lang="en-US" altLang="zh-CN" sz="2400" dirty="0">
                <a:latin typeface="+mj-lt"/>
                <a:sym typeface="+mn-ea"/>
              </a:rPr>
              <a:t>DCT</a:t>
            </a:r>
            <a:r>
              <a:rPr lang="zh-CN" altLang="en-US" sz="2400" dirty="0">
                <a:latin typeface="+mj-lt"/>
                <a:sym typeface="+mn-ea"/>
              </a:rPr>
              <a:t>变换</a:t>
            </a:r>
          </a:p>
        </p:txBody>
      </p:sp>
      <p:grpSp>
        <p:nvGrpSpPr>
          <p:cNvPr id="203" name="组合 202"/>
          <p:cNvGrpSpPr/>
          <p:nvPr/>
        </p:nvGrpSpPr>
        <p:grpSpPr>
          <a:xfrm>
            <a:off x="2154238" y="4940235"/>
            <a:ext cx="8172450" cy="710280"/>
            <a:chOff x="2207929" y="3618533"/>
            <a:chExt cx="9171996" cy="710280"/>
          </a:xfrm>
        </p:grpSpPr>
        <p:sp>
          <p:nvSpPr>
            <p:cNvPr id="204" name="矩形: 圆角 203"/>
            <p:cNvSpPr/>
            <p:nvPr/>
          </p:nvSpPr>
          <p:spPr>
            <a:xfrm>
              <a:off x="2207929" y="3646915"/>
              <a:ext cx="9171996" cy="681898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205" name="矩形 204"/>
            <p:cNvSpPr/>
            <p:nvPr/>
          </p:nvSpPr>
          <p:spPr>
            <a:xfrm>
              <a:off x="2484226" y="3618533"/>
              <a:ext cx="8622053" cy="5889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在</a:t>
              </a:r>
              <a:r>
                <a:rPr lang="en-US" altLang="zh-CN" sz="2400" dirty="0">
                  <a:latin typeface="+mj-lt"/>
                </a:rPr>
                <a:t>DCT</a:t>
              </a:r>
              <a:r>
                <a:rPr lang="zh-CN" altLang="en-US" sz="2400" dirty="0">
                  <a:latin typeface="+mj-lt"/>
                </a:rPr>
                <a:t>域中的信息隐藏，可以有效地抵抗</a:t>
              </a:r>
              <a:r>
                <a:rPr lang="en-US" altLang="zh-CN" sz="2400" dirty="0">
                  <a:latin typeface="+mj-lt"/>
                </a:rPr>
                <a:t>JPEG</a:t>
              </a:r>
              <a:r>
                <a:rPr lang="zh-CN" altLang="en-US" sz="2400" dirty="0">
                  <a:latin typeface="+mj-lt"/>
                </a:rPr>
                <a:t>有损压缩。 </a:t>
              </a:r>
            </a:p>
          </p:txBody>
        </p:sp>
      </p:grpSp>
      <p:grpSp>
        <p:nvGrpSpPr>
          <p:cNvPr id="338" name="组合 337"/>
          <p:cNvGrpSpPr/>
          <p:nvPr/>
        </p:nvGrpSpPr>
        <p:grpSpPr>
          <a:xfrm>
            <a:off x="2650572" y="546879"/>
            <a:ext cx="7181051" cy="1109044"/>
            <a:chOff x="3279912" y="488294"/>
            <a:chExt cx="7181051" cy="1109044"/>
          </a:xfrm>
        </p:grpSpPr>
        <p:grpSp>
          <p:nvGrpSpPr>
            <p:cNvPr id="339" name="组合 338"/>
            <p:cNvGrpSpPr/>
            <p:nvPr/>
          </p:nvGrpSpPr>
          <p:grpSpPr>
            <a:xfrm>
              <a:off x="3279912" y="909457"/>
              <a:ext cx="7181051" cy="687881"/>
              <a:chOff x="3279912" y="909457"/>
              <a:chExt cx="7181051" cy="687881"/>
            </a:xfrm>
          </p:grpSpPr>
          <p:sp>
            <p:nvSpPr>
              <p:cNvPr id="493" name="矩形: 圆角 9"/>
              <p:cNvSpPr/>
              <p:nvPr/>
            </p:nvSpPr>
            <p:spPr>
              <a:xfrm>
                <a:off x="3279912" y="909457"/>
                <a:ext cx="7181051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+mj-lt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94" name="文本框 493"/>
              <p:cNvSpPr txBox="1"/>
              <p:nvPr/>
            </p:nvSpPr>
            <p:spPr>
              <a:xfrm>
                <a:off x="4649898" y="1032190"/>
                <a:ext cx="5633272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ctr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sym typeface="+mn-ea"/>
                  </a:rPr>
                  <a:t>图像压缩标准（</a:t>
                </a: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sym typeface="+mn-ea"/>
                  </a:rPr>
                  <a:t>JPEG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sym typeface="+mn-ea"/>
                  </a:rPr>
                  <a:t>）的</a:t>
                </a:r>
                <a:r>
                  <a:rPr lang="zh-CN" altLang="en-US" sz="3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sym typeface="+mn-ea"/>
                  </a:rPr>
                  <a:t>核心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ea"/>
                </a:endParaRPr>
              </a:p>
            </p:txBody>
          </p:sp>
        </p:grpSp>
        <p:grpSp>
          <p:nvGrpSpPr>
            <p:cNvPr id="340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341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42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43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44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45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46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47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48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49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50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51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52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53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54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55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56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57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58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59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60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61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62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63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64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65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66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67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68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69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70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71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72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73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74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75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76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77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78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79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80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81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82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83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84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85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86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87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88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89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90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91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92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93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94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95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96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97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98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99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00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01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02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03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04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05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06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07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08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09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10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11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12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13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14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15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16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17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18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19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20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21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22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23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24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25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26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27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28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29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30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31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32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33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34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35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36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37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38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39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40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41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42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43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44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45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46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47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48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49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50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51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52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53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54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55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56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57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58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59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60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61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62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63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64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65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66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67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68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69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70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71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72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73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74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75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76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77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78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79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80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81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82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83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84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85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86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87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88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89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90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91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92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5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  <p:bldP spid="20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3306327" y="519821"/>
            <a:ext cx="5284376" cy="1109044"/>
            <a:chOff x="3279913" y="488294"/>
            <a:chExt cx="5284376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5284376" cy="687881"/>
              <a:chOff x="3279913" y="909457"/>
              <a:chExt cx="5284376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5284376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+mj-lt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5245910" y="1032190"/>
                <a:ext cx="2657587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algn="ctr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二维</a:t>
                </a: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DCT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变换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j-lt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+mj-lt"/>
                </a:endParaRPr>
              </a:p>
            </p:txBody>
          </p:sp>
        </p:grpSp>
      </p:grpSp>
      <p:grpSp>
        <p:nvGrpSpPr>
          <p:cNvPr id="170" name="组合 169"/>
          <p:cNvGrpSpPr/>
          <p:nvPr/>
        </p:nvGrpSpPr>
        <p:grpSpPr>
          <a:xfrm>
            <a:off x="1512426" y="2102223"/>
            <a:ext cx="5291750" cy="4262799"/>
            <a:chOff x="1076853" y="5080315"/>
            <a:chExt cx="5054600" cy="2654149"/>
          </a:xfrm>
        </p:grpSpPr>
        <p:cxnSp>
          <p:nvCxnSpPr>
            <p:cNvPr id="171" name="直接连接符 170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矩形: 圆角 171"/>
            <p:cNvSpPr/>
            <p:nvPr/>
          </p:nvSpPr>
          <p:spPr>
            <a:xfrm>
              <a:off x="1076853" y="5228959"/>
              <a:ext cx="5054600" cy="2505505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173" name="矩形 172"/>
          <p:cNvSpPr/>
          <p:nvPr/>
        </p:nvSpPr>
        <p:spPr>
          <a:xfrm>
            <a:off x="1637612" y="2381005"/>
            <a:ext cx="5075715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j-lt"/>
              </a:rPr>
              <a:t>        图像分为</a:t>
            </a:r>
            <a:r>
              <a:rPr lang="en-US" altLang="zh-CN" sz="2400" dirty="0">
                <a:latin typeface="+mj-lt"/>
              </a:rPr>
              <a:t>8×8</a:t>
            </a:r>
            <a:r>
              <a:rPr lang="zh-CN" altLang="en-US" sz="2400" dirty="0" smtClean="0">
                <a:latin typeface="+mj-lt"/>
              </a:rPr>
              <a:t>的像素块</a:t>
            </a:r>
            <a:r>
              <a:rPr lang="zh-CN" altLang="en-US" sz="2400" dirty="0">
                <a:latin typeface="+mj-lt"/>
              </a:rPr>
              <a:t>，进行二维</a:t>
            </a:r>
            <a:r>
              <a:rPr lang="en-US" altLang="zh-CN" sz="2400" dirty="0">
                <a:latin typeface="+mj-lt"/>
              </a:rPr>
              <a:t>DCT</a:t>
            </a:r>
            <a:r>
              <a:rPr lang="zh-CN" altLang="en-US" sz="2400" dirty="0">
                <a:latin typeface="+mj-lt"/>
              </a:rPr>
              <a:t>变换，得到</a:t>
            </a:r>
            <a:r>
              <a:rPr lang="en-US" altLang="zh-CN" sz="2400" dirty="0">
                <a:latin typeface="+mj-lt"/>
              </a:rPr>
              <a:t>8×8</a:t>
            </a:r>
            <a:r>
              <a:rPr lang="zh-CN" altLang="en-US" sz="2400" dirty="0">
                <a:latin typeface="+mj-lt"/>
              </a:rPr>
              <a:t>的</a:t>
            </a:r>
            <a:r>
              <a:rPr lang="en-US" altLang="zh-CN" sz="2400" dirty="0">
                <a:latin typeface="+mj-lt"/>
              </a:rPr>
              <a:t>DCT</a:t>
            </a:r>
            <a:r>
              <a:rPr lang="zh-CN" altLang="en-US" sz="2400" dirty="0">
                <a:latin typeface="+mj-lt"/>
              </a:rPr>
              <a:t>系数。</a:t>
            </a:r>
          </a:p>
          <a:p>
            <a:pPr algn="just"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400" dirty="0" smtClean="0">
                <a:latin typeface="+mj-lt"/>
              </a:rPr>
              <a:t>        最左上角的那个系数为</a:t>
            </a:r>
            <a:r>
              <a:rPr lang="zh-CN" altLang="en-US" sz="2400" dirty="0">
                <a:latin typeface="+mj-lt"/>
              </a:rPr>
              <a:t>直流系数，其余为交流系数。</a:t>
            </a:r>
          </a:p>
          <a:p>
            <a:pPr algn="just"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j-lt"/>
              </a:rPr>
              <a:t>        左</a:t>
            </a:r>
            <a:r>
              <a:rPr lang="zh-CN" altLang="en-US" sz="2400" dirty="0" smtClean="0">
                <a:latin typeface="+mj-lt"/>
              </a:rPr>
              <a:t>上角的部分</a:t>
            </a:r>
            <a:r>
              <a:rPr lang="zh-CN" altLang="en-US" sz="2400" dirty="0">
                <a:latin typeface="+mj-lt"/>
              </a:rPr>
              <a:t>为直流和低频，右</a:t>
            </a:r>
            <a:r>
              <a:rPr lang="zh-CN" altLang="en-US" sz="2400" dirty="0" smtClean="0">
                <a:latin typeface="+mj-lt"/>
              </a:rPr>
              <a:t>下角的部分</a:t>
            </a:r>
            <a:r>
              <a:rPr lang="zh-CN" altLang="en-US" sz="2400" dirty="0">
                <a:latin typeface="+mj-lt"/>
              </a:rPr>
              <a:t>为高频，中间区域为中频。</a:t>
            </a:r>
          </a:p>
          <a:p>
            <a:pPr algn="just"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j-lt"/>
              </a:rPr>
              <a:t>        中低频系数包含了图像的大部分能量，是对人的视觉最重要的部分。</a:t>
            </a:r>
          </a:p>
        </p:txBody>
      </p:sp>
      <p:grpSp>
        <p:nvGrpSpPr>
          <p:cNvPr id="168" name="Group 211"/>
          <p:cNvGrpSpPr/>
          <p:nvPr/>
        </p:nvGrpSpPr>
        <p:grpSpPr bwMode="auto">
          <a:xfrm>
            <a:off x="6973839" y="2528970"/>
            <a:ext cx="3829193" cy="3637454"/>
            <a:chOff x="6781800" y="228600"/>
            <a:chExt cx="1828800" cy="1752600"/>
          </a:xfrm>
        </p:grpSpPr>
        <p:grpSp>
          <p:nvGrpSpPr>
            <p:cNvPr id="169" name="Group 34"/>
            <p:cNvGrpSpPr/>
            <p:nvPr/>
          </p:nvGrpSpPr>
          <p:grpSpPr bwMode="auto">
            <a:xfrm>
              <a:off x="6781800" y="228600"/>
              <a:ext cx="1828800" cy="1752600"/>
              <a:chOff x="-3" y="-3"/>
              <a:chExt cx="3214" cy="3230"/>
            </a:xfrm>
          </p:grpSpPr>
          <p:grpSp>
            <p:nvGrpSpPr>
              <p:cNvPr id="178" name="Group 35"/>
              <p:cNvGrpSpPr/>
              <p:nvPr/>
            </p:nvGrpSpPr>
            <p:grpSpPr bwMode="auto">
              <a:xfrm>
                <a:off x="0" y="0"/>
                <a:ext cx="3208" cy="3224"/>
                <a:chOff x="0" y="0"/>
                <a:chExt cx="3208" cy="3224"/>
              </a:xfrm>
            </p:grpSpPr>
            <p:grpSp>
              <p:nvGrpSpPr>
                <p:cNvPr id="180" name="Group 36"/>
                <p:cNvGrpSpPr/>
                <p:nvPr/>
              </p:nvGrpSpPr>
              <p:grpSpPr bwMode="auto">
                <a:xfrm>
                  <a:off x="0" y="0"/>
                  <a:ext cx="378" cy="679"/>
                  <a:chOff x="0" y="0"/>
                  <a:chExt cx="378" cy="679"/>
                </a:xfrm>
              </p:grpSpPr>
              <p:sp>
                <p:nvSpPr>
                  <p:cNvPr id="370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0"/>
                    <a:ext cx="292" cy="67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37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81" name="Group 39"/>
                <p:cNvGrpSpPr/>
                <p:nvPr/>
              </p:nvGrpSpPr>
              <p:grpSpPr bwMode="auto">
                <a:xfrm>
                  <a:off x="378" y="0"/>
                  <a:ext cx="394" cy="403"/>
                  <a:chOff x="378" y="0"/>
                  <a:chExt cx="394" cy="403"/>
                </a:xfrm>
              </p:grpSpPr>
              <p:sp>
                <p:nvSpPr>
                  <p:cNvPr id="368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421" y="0"/>
                    <a:ext cx="308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69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378" y="0"/>
                    <a:ext cx="394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82" name="Group 42"/>
                <p:cNvGrpSpPr/>
                <p:nvPr/>
              </p:nvGrpSpPr>
              <p:grpSpPr bwMode="auto">
                <a:xfrm>
                  <a:off x="772" y="0"/>
                  <a:ext cx="402" cy="403"/>
                  <a:chOff x="772" y="0"/>
                  <a:chExt cx="402" cy="403"/>
                </a:xfrm>
              </p:grpSpPr>
              <p:sp>
                <p:nvSpPr>
                  <p:cNvPr id="366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815" y="0"/>
                    <a:ext cx="316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67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772" y="0"/>
                    <a:ext cx="402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83" name="Group 45"/>
                <p:cNvGrpSpPr/>
                <p:nvPr/>
              </p:nvGrpSpPr>
              <p:grpSpPr bwMode="auto">
                <a:xfrm>
                  <a:off x="1174" y="0"/>
                  <a:ext cx="406" cy="403"/>
                  <a:chOff x="1174" y="0"/>
                  <a:chExt cx="406" cy="403"/>
                </a:xfrm>
              </p:grpSpPr>
              <p:sp>
                <p:nvSpPr>
                  <p:cNvPr id="364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1217" y="0"/>
                    <a:ext cx="320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65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1174" y="0"/>
                    <a:ext cx="406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84" name="Group 48"/>
                <p:cNvGrpSpPr/>
                <p:nvPr/>
              </p:nvGrpSpPr>
              <p:grpSpPr bwMode="auto">
                <a:xfrm>
                  <a:off x="1580" y="0"/>
                  <a:ext cx="408" cy="403"/>
                  <a:chOff x="1580" y="0"/>
                  <a:chExt cx="408" cy="403"/>
                </a:xfrm>
              </p:grpSpPr>
              <p:sp>
                <p:nvSpPr>
                  <p:cNvPr id="362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1623" y="0"/>
                    <a:ext cx="32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63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1580" y="0"/>
                    <a:ext cx="40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85" name="Group 51"/>
                <p:cNvGrpSpPr/>
                <p:nvPr/>
              </p:nvGrpSpPr>
              <p:grpSpPr bwMode="auto">
                <a:xfrm>
                  <a:off x="1988" y="0"/>
                  <a:ext cx="409" cy="403"/>
                  <a:chOff x="1988" y="0"/>
                  <a:chExt cx="409" cy="403"/>
                </a:xfrm>
              </p:grpSpPr>
              <p:sp>
                <p:nvSpPr>
                  <p:cNvPr id="360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2031" y="0"/>
                    <a:ext cx="323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61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88" y="0"/>
                    <a:ext cx="409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86" name="Group 54"/>
                <p:cNvGrpSpPr/>
                <p:nvPr/>
              </p:nvGrpSpPr>
              <p:grpSpPr bwMode="auto">
                <a:xfrm>
                  <a:off x="2397" y="0"/>
                  <a:ext cx="410" cy="403"/>
                  <a:chOff x="2397" y="0"/>
                  <a:chExt cx="410" cy="403"/>
                </a:xfrm>
              </p:grpSpPr>
              <p:sp>
                <p:nvSpPr>
                  <p:cNvPr id="358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2440" y="0"/>
                    <a:ext cx="324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 dirty="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 dirty="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59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2397" y="0"/>
                    <a:ext cx="410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87" name="Group 57"/>
                <p:cNvGrpSpPr/>
                <p:nvPr/>
              </p:nvGrpSpPr>
              <p:grpSpPr bwMode="auto">
                <a:xfrm>
                  <a:off x="2807" y="0"/>
                  <a:ext cx="401" cy="403"/>
                  <a:chOff x="2807" y="0"/>
                  <a:chExt cx="401" cy="403"/>
                </a:xfrm>
              </p:grpSpPr>
              <p:sp>
                <p:nvSpPr>
                  <p:cNvPr id="356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2850" y="0"/>
                    <a:ext cx="315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57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2807" y="0"/>
                    <a:ext cx="40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88" name="Group 60"/>
                <p:cNvGrpSpPr/>
                <p:nvPr/>
              </p:nvGrpSpPr>
              <p:grpSpPr bwMode="auto">
                <a:xfrm>
                  <a:off x="0" y="403"/>
                  <a:ext cx="378" cy="403"/>
                  <a:chOff x="0" y="403"/>
                  <a:chExt cx="378" cy="403"/>
                </a:xfrm>
              </p:grpSpPr>
              <p:sp>
                <p:nvSpPr>
                  <p:cNvPr id="354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403"/>
                    <a:ext cx="29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55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0" y="403"/>
                    <a:ext cx="37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89" name="Group 63"/>
                <p:cNvGrpSpPr/>
                <p:nvPr/>
              </p:nvGrpSpPr>
              <p:grpSpPr bwMode="auto">
                <a:xfrm>
                  <a:off x="378" y="403"/>
                  <a:ext cx="394" cy="403"/>
                  <a:chOff x="378" y="403"/>
                  <a:chExt cx="394" cy="403"/>
                </a:xfrm>
              </p:grpSpPr>
              <p:sp>
                <p:nvSpPr>
                  <p:cNvPr id="352" name="Rectangle 64"/>
                  <p:cNvSpPr>
                    <a:spLocks noChangeArrowheads="1"/>
                  </p:cNvSpPr>
                  <p:nvPr/>
                </p:nvSpPr>
                <p:spPr bwMode="auto">
                  <a:xfrm>
                    <a:off x="421" y="403"/>
                    <a:ext cx="308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53" name="Rectangle 65"/>
                  <p:cNvSpPr>
                    <a:spLocks noChangeArrowheads="1"/>
                  </p:cNvSpPr>
                  <p:nvPr/>
                </p:nvSpPr>
                <p:spPr bwMode="auto">
                  <a:xfrm>
                    <a:off x="378" y="403"/>
                    <a:ext cx="394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0" name="Group 66"/>
                <p:cNvGrpSpPr/>
                <p:nvPr/>
              </p:nvGrpSpPr>
              <p:grpSpPr bwMode="auto">
                <a:xfrm>
                  <a:off x="772" y="403"/>
                  <a:ext cx="402" cy="403"/>
                  <a:chOff x="772" y="403"/>
                  <a:chExt cx="402" cy="403"/>
                </a:xfrm>
              </p:grpSpPr>
              <p:sp>
                <p:nvSpPr>
                  <p:cNvPr id="350" name="Rectangle 67"/>
                  <p:cNvSpPr>
                    <a:spLocks noChangeArrowheads="1"/>
                  </p:cNvSpPr>
                  <p:nvPr/>
                </p:nvSpPr>
                <p:spPr bwMode="auto">
                  <a:xfrm>
                    <a:off x="815" y="403"/>
                    <a:ext cx="316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51" name="Rectangle 68"/>
                  <p:cNvSpPr>
                    <a:spLocks noChangeArrowheads="1"/>
                  </p:cNvSpPr>
                  <p:nvPr/>
                </p:nvSpPr>
                <p:spPr bwMode="auto">
                  <a:xfrm>
                    <a:off x="772" y="403"/>
                    <a:ext cx="402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1" name="Group 69"/>
                <p:cNvGrpSpPr/>
                <p:nvPr/>
              </p:nvGrpSpPr>
              <p:grpSpPr bwMode="auto">
                <a:xfrm>
                  <a:off x="1174" y="403"/>
                  <a:ext cx="406" cy="403"/>
                  <a:chOff x="1174" y="403"/>
                  <a:chExt cx="406" cy="403"/>
                </a:xfrm>
              </p:grpSpPr>
              <p:sp>
                <p:nvSpPr>
                  <p:cNvPr id="348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1217" y="403"/>
                    <a:ext cx="320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49" name="Rectangle 71"/>
                  <p:cNvSpPr>
                    <a:spLocks noChangeArrowheads="1"/>
                  </p:cNvSpPr>
                  <p:nvPr/>
                </p:nvSpPr>
                <p:spPr bwMode="auto">
                  <a:xfrm>
                    <a:off x="1174" y="403"/>
                    <a:ext cx="406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2" name="Group 72"/>
                <p:cNvGrpSpPr/>
                <p:nvPr/>
              </p:nvGrpSpPr>
              <p:grpSpPr bwMode="auto">
                <a:xfrm>
                  <a:off x="1580" y="403"/>
                  <a:ext cx="408" cy="403"/>
                  <a:chOff x="1580" y="403"/>
                  <a:chExt cx="408" cy="403"/>
                </a:xfrm>
              </p:grpSpPr>
              <p:sp>
                <p:nvSpPr>
                  <p:cNvPr id="346" name="Rectangle 73"/>
                  <p:cNvSpPr>
                    <a:spLocks noChangeArrowheads="1"/>
                  </p:cNvSpPr>
                  <p:nvPr/>
                </p:nvSpPr>
                <p:spPr bwMode="auto">
                  <a:xfrm>
                    <a:off x="1623" y="403"/>
                    <a:ext cx="32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47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1580" y="403"/>
                    <a:ext cx="40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3" name="Group 75"/>
                <p:cNvGrpSpPr/>
                <p:nvPr/>
              </p:nvGrpSpPr>
              <p:grpSpPr bwMode="auto">
                <a:xfrm>
                  <a:off x="1988" y="403"/>
                  <a:ext cx="409" cy="403"/>
                  <a:chOff x="1988" y="403"/>
                  <a:chExt cx="409" cy="403"/>
                </a:xfrm>
              </p:grpSpPr>
              <p:sp>
                <p:nvSpPr>
                  <p:cNvPr id="344" name="Rectangle 76"/>
                  <p:cNvSpPr>
                    <a:spLocks noChangeArrowheads="1"/>
                  </p:cNvSpPr>
                  <p:nvPr/>
                </p:nvSpPr>
                <p:spPr bwMode="auto">
                  <a:xfrm>
                    <a:off x="2031" y="403"/>
                    <a:ext cx="323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45" name="Rectangle 77"/>
                  <p:cNvSpPr>
                    <a:spLocks noChangeArrowheads="1"/>
                  </p:cNvSpPr>
                  <p:nvPr/>
                </p:nvSpPr>
                <p:spPr bwMode="auto">
                  <a:xfrm>
                    <a:off x="1988" y="403"/>
                    <a:ext cx="409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4" name="Group 78"/>
                <p:cNvGrpSpPr/>
                <p:nvPr/>
              </p:nvGrpSpPr>
              <p:grpSpPr bwMode="auto">
                <a:xfrm>
                  <a:off x="2397" y="403"/>
                  <a:ext cx="410" cy="403"/>
                  <a:chOff x="2397" y="403"/>
                  <a:chExt cx="410" cy="403"/>
                </a:xfrm>
              </p:grpSpPr>
              <p:sp>
                <p:nvSpPr>
                  <p:cNvPr id="342" name="Rectangle 79"/>
                  <p:cNvSpPr>
                    <a:spLocks noChangeArrowheads="1"/>
                  </p:cNvSpPr>
                  <p:nvPr/>
                </p:nvSpPr>
                <p:spPr bwMode="auto">
                  <a:xfrm>
                    <a:off x="2440" y="403"/>
                    <a:ext cx="324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43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2397" y="403"/>
                    <a:ext cx="410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5" name="Group 81"/>
                <p:cNvGrpSpPr/>
                <p:nvPr/>
              </p:nvGrpSpPr>
              <p:grpSpPr bwMode="auto">
                <a:xfrm>
                  <a:off x="2807" y="403"/>
                  <a:ext cx="401" cy="403"/>
                  <a:chOff x="2807" y="403"/>
                  <a:chExt cx="401" cy="403"/>
                </a:xfrm>
              </p:grpSpPr>
              <p:sp>
                <p:nvSpPr>
                  <p:cNvPr id="340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2850" y="403"/>
                    <a:ext cx="315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41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2807" y="403"/>
                    <a:ext cx="40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6" name="Group 84"/>
                <p:cNvGrpSpPr/>
                <p:nvPr/>
              </p:nvGrpSpPr>
              <p:grpSpPr bwMode="auto">
                <a:xfrm>
                  <a:off x="0" y="806"/>
                  <a:ext cx="378" cy="403"/>
                  <a:chOff x="0" y="806"/>
                  <a:chExt cx="378" cy="403"/>
                </a:xfrm>
              </p:grpSpPr>
              <p:sp>
                <p:nvSpPr>
                  <p:cNvPr id="338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806"/>
                    <a:ext cx="29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9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0" y="806"/>
                    <a:ext cx="37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7" name="Group 87"/>
                <p:cNvGrpSpPr/>
                <p:nvPr/>
              </p:nvGrpSpPr>
              <p:grpSpPr bwMode="auto">
                <a:xfrm>
                  <a:off x="378" y="806"/>
                  <a:ext cx="394" cy="403"/>
                  <a:chOff x="378" y="806"/>
                  <a:chExt cx="394" cy="403"/>
                </a:xfrm>
              </p:grpSpPr>
              <p:sp>
                <p:nvSpPr>
                  <p:cNvPr id="336" name="Rectangle 88"/>
                  <p:cNvSpPr>
                    <a:spLocks noChangeArrowheads="1"/>
                  </p:cNvSpPr>
                  <p:nvPr/>
                </p:nvSpPr>
                <p:spPr bwMode="auto">
                  <a:xfrm>
                    <a:off x="421" y="806"/>
                    <a:ext cx="308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7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378" y="806"/>
                    <a:ext cx="394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8" name="Group 90"/>
                <p:cNvGrpSpPr/>
                <p:nvPr/>
              </p:nvGrpSpPr>
              <p:grpSpPr bwMode="auto">
                <a:xfrm>
                  <a:off x="772" y="806"/>
                  <a:ext cx="402" cy="403"/>
                  <a:chOff x="772" y="806"/>
                  <a:chExt cx="402" cy="403"/>
                </a:xfrm>
              </p:grpSpPr>
              <p:sp>
                <p:nvSpPr>
                  <p:cNvPr id="334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815" y="806"/>
                    <a:ext cx="316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72" y="806"/>
                    <a:ext cx="402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9" name="Group 93"/>
                <p:cNvGrpSpPr/>
                <p:nvPr/>
              </p:nvGrpSpPr>
              <p:grpSpPr bwMode="auto">
                <a:xfrm>
                  <a:off x="1174" y="806"/>
                  <a:ext cx="406" cy="403"/>
                  <a:chOff x="1174" y="806"/>
                  <a:chExt cx="406" cy="403"/>
                </a:xfrm>
              </p:grpSpPr>
              <p:sp>
                <p:nvSpPr>
                  <p:cNvPr id="332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1217" y="806"/>
                    <a:ext cx="320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174" y="806"/>
                    <a:ext cx="406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0" name="Group 96"/>
                <p:cNvGrpSpPr/>
                <p:nvPr/>
              </p:nvGrpSpPr>
              <p:grpSpPr bwMode="auto">
                <a:xfrm>
                  <a:off x="1580" y="806"/>
                  <a:ext cx="408" cy="403"/>
                  <a:chOff x="1580" y="806"/>
                  <a:chExt cx="408" cy="403"/>
                </a:xfrm>
              </p:grpSpPr>
              <p:sp>
                <p:nvSpPr>
                  <p:cNvPr id="330" name="Rectangle 97"/>
                  <p:cNvSpPr>
                    <a:spLocks noChangeArrowheads="1"/>
                  </p:cNvSpPr>
                  <p:nvPr/>
                </p:nvSpPr>
                <p:spPr bwMode="auto">
                  <a:xfrm>
                    <a:off x="1623" y="806"/>
                    <a:ext cx="32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1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1580" y="806"/>
                    <a:ext cx="40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1" name="Group 99"/>
                <p:cNvGrpSpPr/>
                <p:nvPr/>
              </p:nvGrpSpPr>
              <p:grpSpPr bwMode="auto">
                <a:xfrm>
                  <a:off x="1988" y="806"/>
                  <a:ext cx="409" cy="403"/>
                  <a:chOff x="1988" y="806"/>
                  <a:chExt cx="409" cy="403"/>
                </a:xfrm>
              </p:grpSpPr>
              <p:sp>
                <p:nvSpPr>
                  <p:cNvPr id="328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2031" y="806"/>
                    <a:ext cx="323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29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1988" y="806"/>
                    <a:ext cx="409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2" name="Group 102"/>
                <p:cNvGrpSpPr/>
                <p:nvPr/>
              </p:nvGrpSpPr>
              <p:grpSpPr bwMode="auto">
                <a:xfrm>
                  <a:off x="2397" y="806"/>
                  <a:ext cx="410" cy="403"/>
                  <a:chOff x="2397" y="806"/>
                  <a:chExt cx="410" cy="403"/>
                </a:xfrm>
              </p:grpSpPr>
              <p:sp>
                <p:nvSpPr>
                  <p:cNvPr id="326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2440" y="806"/>
                    <a:ext cx="324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27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97" y="806"/>
                    <a:ext cx="410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3" name="Group 105"/>
                <p:cNvGrpSpPr/>
                <p:nvPr/>
              </p:nvGrpSpPr>
              <p:grpSpPr bwMode="auto">
                <a:xfrm>
                  <a:off x="2807" y="806"/>
                  <a:ext cx="401" cy="403"/>
                  <a:chOff x="2807" y="806"/>
                  <a:chExt cx="401" cy="403"/>
                </a:xfrm>
              </p:grpSpPr>
              <p:sp>
                <p:nvSpPr>
                  <p:cNvPr id="324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850" y="806"/>
                    <a:ext cx="315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25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807" y="806"/>
                    <a:ext cx="40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4" name="Group 108"/>
                <p:cNvGrpSpPr/>
                <p:nvPr/>
              </p:nvGrpSpPr>
              <p:grpSpPr bwMode="auto">
                <a:xfrm>
                  <a:off x="0" y="1209"/>
                  <a:ext cx="378" cy="403"/>
                  <a:chOff x="0" y="1209"/>
                  <a:chExt cx="378" cy="403"/>
                </a:xfrm>
              </p:grpSpPr>
              <p:sp>
                <p:nvSpPr>
                  <p:cNvPr id="322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1209"/>
                    <a:ext cx="29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23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0" y="1209"/>
                    <a:ext cx="37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5" name="Group 111"/>
                <p:cNvGrpSpPr/>
                <p:nvPr/>
              </p:nvGrpSpPr>
              <p:grpSpPr bwMode="auto">
                <a:xfrm>
                  <a:off x="378" y="1209"/>
                  <a:ext cx="394" cy="403"/>
                  <a:chOff x="378" y="1209"/>
                  <a:chExt cx="394" cy="403"/>
                </a:xfrm>
              </p:grpSpPr>
              <p:sp>
                <p:nvSpPr>
                  <p:cNvPr id="320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421" y="1209"/>
                    <a:ext cx="308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21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378" y="1209"/>
                    <a:ext cx="394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6" name="Group 114"/>
                <p:cNvGrpSpPr/>
                <p:nvPr/>
              </p:nvGrpSpPr>
              <p:grpSpPr bwMode="auto">
                <a:xfrm>
                  <a:off x="772" y="1209"/>
                  <a:ext cx="402" cy="403"/>
                  <a:chOff x="772" y="1209"/>
                  <a:chExt cx="402" cy="403"/>
                </a:xfrm>
              </p:grpSpPr>
              <p:sp>
                <p:nvSpPr>
                  <p:cNvPr id="318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815" y="1209"/>
                    <a:ext cx="316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 dirty="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 dirty="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19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772" y="1209"/>
                    <a:ext cx="402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7" name="Group 117"/>
                <p:cNvGrpSpPr/>
                <p:nvPr/>
              </p:nvGrpSpPr>
              <p:grpSpPr bwMode="auto">
                <a:xfrm>
                  <a:off x="1174" y="1209"/>
                  <a:ext cx="406" cy="403"/>
                  <a:chOff x="1174" y="1209"/>
                  <a:chExt cx="406" cy="403"/>
                </a:xfrm>
              </p:grpSpPr>
              <p:sp>
                <p:nvSpPr>
                  <p:cNvPr id="316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1217" y="1209"/>
                    <a:ext cx="320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17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1174" y="1209"/>
                    <a:ext cx="406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8" name="Group 120"/>
                <p:cNvGrpSpPr/>
                <p:nvPr/>
              </p:nvGrpSpPr>
              <p:grpSpPr bwMode="auto">
                <a:xfrm>
                  <a:off x="1580" y="1209"/>
                  <a:ext cx="408" cy="403"/>
                  <a:chOff x="1580" y="1209"/>
                  <a:chExt cx="408" cy="403"/>
                </a:xfrm>
              </p:grpSpPr>
              <p:sp>
                <p:nvSpPr>
                  <p:cNvPr id="314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1623" y="1209"/>
                    <a:ext cx="32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15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1580" y="1209"/>
                    <a:ext cx="40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9" name="Group 123"/>
                <p:cNvGrpSpPr/>
                <p:nvPr/>
              </p:nvGrpSpPr>
              <p:grpSpPr bwMode="auto">
                <a:xfrm>
                  <a:off x="1988" y="1209"/>
                  <a:ext cx="409" cy="403"/>
                  <a:chOff x="1988" y="1209"/>
                  <a:chExt cx="409" cy="403"/>
                </a:xfrm>
              </p:grpSpPr>
              <p:sp>
                <p:nvSpPr>
                  <p:cNvPr id="312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2031" y="1209"/>
                    <a:ext cx="323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13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1988" y="1209"/>
                    <a:ext cx="409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0" name="Group 126"/>
                <p:cNvGrpSpPr/>
                <p:nvPr/>
              </p:nvGrpSpPr>
              <p:grpSpPr bwMode="auto">
                <a:xfrm>
                  <a:off x="2397" y="1209"/>
                  <a:ext cx="410" cy="403"/>
                  <a:chOff x="2397" y="1209"/>
                  <a:chExt cx="410" cy="403"/>
                </a:xfrm>
              </p:grpSpPr>
              <p:sp>
                <p:nvSpPr>
                  <p:cNvPr id="310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2440" y="1209"/>
                    <a:ext cx="324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11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2397" y="1209"/>
                    <a:ext cx="410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1" name="Group 129"/>
                <p:cNvGrpSpPr/>
                <p:nvPr/>
              </p:nvGrpSpPr>
              <p:grpSpPr bwMode="auto">
                <a:xfrm>
                  <a:off x="2807" y="1209"/>
                  <a:ext cx="401" cy="403"/>
                  <a:chOff x="2807" y="1209"/>
                  <a:chExt cx="401" cy="403"/>
                </a:xfrm>
              </p:grpSpPr>
              <p:sp>
                <p:nvSpPr>
                  <p:cNvPr id="308" name="Rectangle 130"/>
                  <p:cNvSpPr>
                    <a:spLocks noChangeArrowheads="1"/>
                  </p:cNvSpPr>
                  <p:nvPr/>
                </p:nvSpPr>
                <p:spPr bwMode="auto">
                  <a:xfrm>
                    <a:off x="2850" y="1209"/>
                    <a:ext cx="315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2807" y="1209"/>
                    <a:ext cx="40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2" name="Group 132"/>
                <p:cNvGrpSpPr/>
                <p:nvPr/>
              </p:nvGrpSpPr>
              <p:grpSpPr bwMode="auto">
                <a:xfrm>
                  <a:off x="0" y="1612"/>
                  <a:ext cx="378" cy="403"/>
                  <a:chOff x="0" y="1612"/>
                  <a:chExt cx="378" cy="403"/>
                </a:xfrm>
              </p:grpSpPr>
              <p:sp>
                <p:nvSpPr>
                  <p:cNvPr id="306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1612"/>
                    <a:ext cx="29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7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0" y="1612"/>
                    <a:ext cx="37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3" name="Group 135"/>
                <p:cNvGrpSpPr/>
                <p:nvPr/>
              </p:nvGrpSpPr>
              <p:grpSpPr bwMode="auto">
                <a:xfrm>
                  <a:off x="378" y="1612"/>
                  <a:ext cx="394" cy="403"/>
                  <a:chOff x="378" y="1612"/>
                  <a:chExt cx="394" cy="403"/>
                </a:xfrm>
              </p:grpSpPr>
              <p:sp>
                <p:nvSpPr>
                  <p:cNvPr id="304" name="Rectangle 136"/>
                  <p:cNvSpPr>
                    <a:spLocks noChangeArrowheads="1"/>
                  </p:cNvSpPr>
                  <p:nvPr/>
                </p:nvSpPr>
                <p:spPr bwMode="auto">
                  <a:xfrm>
                    <a:off x="421" y="1612"/>
                    <a:ext cx="308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5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378" y="1612"/>
                    <a:ext cx="394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4" name="Group 138"/>
                <p:cNvGrpSpPr/>
                <p:nvPr/>
              </p:nvGrpSpPr>
              <p:grpSpPr bwMode="auto">
                <a:xfrm>
                  <a:off x="772" y="1612"/>
                  <a:ext cx="402" cy="403"/>
                  <a:chOff x="772" y="1612"/>
                  <a:chExt cx="402" cy="403"/>
                </a:xfrm>
              </p:grpSpPr>
              <p:sp>
                <p:nvSpPr>
                  <p:cNvPr id="302" name="Rectangle 139"/>
                  <p:cNvSpPr>
                    <a:spLocks noChangeArrowheads="1"/>
                  </p:cNvSpPr>
                  <p:nvPr/>
                </p:nvSpPr>
                <p:spPr bwMode="auto">
                  <a:xfrm>
                    <a:off x="815" y="1612"/>
                    <a:ext cx="316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 dirty="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 dirty="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3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772" y="1612"/>
                    <a:ext cx="402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5" name="Group 141"/>
                <p:cNvGrpSpPr/>
                <p:nvPr/>
              </p:nvGrpSpPr>
              <p:grpSpPr bwMode="auto">
                <a:xfrm>
                  <a:off x="1174" y="1612"/>
                  <a:ext cx="406" cy="403"/>
                  <a:chOff x="1174" y="1612"/>
                  <a:chExt cx="406" cy="403"/>
                </a:xfrm>
              </p:grpSpPr>
              <p:sp>
                <p:nvSpPr>
                  <p:cNvPr id="300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1217" y="1612"/>
                    <a:ext cx="320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1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1174" y="1612"/>
                    <a:ext cx="406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6" name="Group 144"/>
                <p:cNvGrpSpPr/>
                <p:nvPr/>
              </p:nvGrpSpPr>
              <p:grpSpPr bwMode="auto">
                <a:xfrm>
                  <a:off x="1580" y="1612"/>
                  <a:ext cx="408" cy="403"/>
                  <a:chOff x="1580" y="1612"/>
                  <a:chExt cx="408" cy="403"/>
                </a:xfrm>
              </p:grpSpPr>
              <p:sp>
                <p:nvSpPr>
                  <p:cNvPr id="298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1623" y="1612"/>
                    <a:ext cx="32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99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1580" y="1612"/>
                    <a:ext cx="40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7" name="Group 147"/>
                <p:cNvGrpSpPr/>
                <p:nvPr/>
              </p:nvGrpSpPr>
              <p:grpSpPr bwMode="auto">
                <a:xfrm>
                  <a:off x="1988" y="1612"/>
                  <a:ext cx="409" cy="403"/>
                  <a:chOff x="1988" y="1612"/>
                  <a:chExt cx="409" cy="403"/>
                </a:xfrm>
              </p:grpSpPr>
              <p:sp>
                <p:nvSpPr>
                  <p:cNvPr id="296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2031" y="1612"/>
                    <a:ext cx="323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97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1988" y="1612"/>
                    <a:ext cx="409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8" name="Group 150"/>
                <p:cNvGrpSpPr/>
                <p:nvPr/>
              </p:nvGrpSpPr>
              <p:grpSpPr bwMode="auto">
                <a:xfrm>
                  <a:off x="2397" y="1612"/>
                  <a:ext cx="410" cy="403"/>
                  <a:chOff x="2397" y="1612"/>
                  <a:chExt cx="410" cy="403"/>
                </a:xfrm>
              </p:grpSpPr>
              <p:sp>
                <p:nvSpPr>
                  <p:cNvPr id="294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2440" y="1612"/>
                    <a:ext cx="324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95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2397" y="1612"/>
                    <a:ext cx="410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9" name="Group 153"/>
                <p:cNvGrpSpPr/>
                <p:nvPr/>
              </p:nvGrpSpPr>
              <p:grpSpPr bwMode="auto">
                <a:xfrm>
                  <a:off x="2807" y="1612"/>
                  <a:ext cx="401" cy="403"/>
                  <a:chOff x="2807" y="1612"/>
                  <a:chExt cx="401" cy="403"/>
                </a:xfrm>
              </p:grpSpPr>
              <p:sp>
                <p:nvSpPr>
                  <p:cNvPr id="292" name="Rectangle 154"/>
                  <p:cNvSpPr>
                    <a:spLocks noChangeArrowheads="1"/>
                  </p:cNvSpPr>
                  <p:nvPr/>
                </p:nvSpPr>
                <p:spPr bwMode="auto">
                  <a:xfrm>
                    <a:off x="2850" y="1612"/>
                    <a:ext cx="315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93" name="Rectangle 155"/>
                  <p:cNvSpPr>
                    <a:spLocks noChangeArrowheads="1"/>
                  </p:cNvSpPr>
                  <p:nvPr/>
                </p:nvSpPr>
                <p:spPr bwMode="auto">
                  <a:xfrm>
                    <a:off x="2807" y="1612"/>
                    <a:ext cx="40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0" name="Group 156"/>
                <p:cNvGrpSpPr/>
                <p:nvPr/>
              </p:nvGrpSpPr>
              <p:grpSpPr bwMode="auto">
                <a:xfrm>
                  <a:off x="0" y="2015"/>
                  <a:ext cx="378" cy="403"/>
                  <a:chOff x="0" y="2015"/>
                  <a:chExt cx="378" cy="403"/>
                </a:xfrm>
              </p:grpSpPr>
              <p:sp>
                <p:nvSpPr>
                  <p:cNvPr id="29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2015"/>
                    <a:ext cx="29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9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2015"/>
                    <a:ext cx="37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1" name="Group 159"/>
                <p:cNvGrpSpPr/>
                <p:nvPr/>
              </p:nvGrpSpPr>
              <p:grpSpPr bwMode="auto">
                <a:xfrm>
                  <a:off x="378" y="2015"/>
                  <a:ext cx="394" cy="403"/>
                  <a:chOff x="378" y="2015"/>
                  <a:chExt cx="394" cy="403"/>
                </a:xfrm>
              </p:grpSpPr>
              <p:sp>
                <p:nvSpPr>
                  <p:cNvPr id="288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21" y="2015"/>
                    <a:ext cx="308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9" name="Rectangle 161"/>
                  <p:cNvSpPr>
                    <a:spLocks noChangeArrowheads="1"/>
                  </p:cNvSpPr>
                  <p:nvPr/>
                </p:nvSpPr>
                <p:spPr bwMode="auto">
                  <a:xfrm>
                    <a:off x="378" y="2015"/>
                    <a:ext cx="394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2" name="Group 162"/>
                <p:cNvGrpSpPr/>
                <p:nvPr/>
              </p:nvGrpSpPr>
              <p:grpSpPr bwMode="auto">
                <a:xfrm>
                  <a:off x="772" y="2015"/>
                  <a:ext cx="402" cy="403"/>
                  <a:chOff x="772" y="2015"/>
                  <a:chExt cx="402" cy="403"/>
                </a:xfrm>
              </p:grpSpPr>
              <p:sp>
                <p:nvSpPr>
                  <p:cNvPr id="286" name="Rectangle 163"/>
                  <p:cNvSpPr>
                    <a:spLocks noChangeArrowheads="1"/>
                  </p:cNvSpPr>
                  <p:nvPr/>
                </p:nvSpPr>
                <p:spPr bwMode="auto">
                  <a:xfrm>
                    <a:off x="815" y="2015"/>
                    <a:ext cx="316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7" name="Rectangle 164"/>
                  <p:cNvSpPr>
                    <a:spLocks noChangeArrowheads="1"/>
                  </p:cNvSpPr>
                  <p:nvPr/>
                </p:nvSpPr>
                <p:spPr bwMode="auto">
                  <a:xfrm>
                    <a:off x="772" y="2015"/>
                    <a:ext cx="402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3" name="Group 165"/>
                <p:cNvGrpSpPr/>
                <p:nvPr/>
              </p:nvGrpSpPr>
              <p:grpSpPr bwMode="auto">
                <a:xfrm>
                  <a:off x="1174" y="2015"/>
                  <a:ext cx="406" cy="403"/>
                  <a:chOff x="1174" y="2015"/>
                  <a:chExt cx="406" cy="403"/>
                </a:xfrm>
              </p:grpSpPr>
              <p:sp>
                <p:nvSpPr>
                  <p:cNvPr id="284" name="Rectangle 166"/>
                  <p:cNvSpPr>
                    <a:spLocks noChangeArrowheads="1"/>
                  </p:cNvSpPr>
                  <p:nvPr/>
                </p:nvSpPr>
                <p:spPr bwMode="auto">
                  <a:xfrm>
                    <a:off x="1217" y="2015"/>
                    <a:ext cx="320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5" name="Rectangle 167"/>
                  <p:cNvSpPr>
                    <a:spLocks noChangeArrowheads="1"/>
                  </p:cNvSpPr>
                  <p:nvPr/>
                </p:nvSpPr>
                <p:spPr bwMode="auto">
                  <a:xfrm>
                    <a:off x="1174" y="2015"/>
                    <a:ext cx="406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4" name="Group 168"/>
                <p:cNvGrpSpPr/>
                <p:nvPr/>
              </p:nvGrpSpPr>
              <p:grpSpPr bwMode="auto">
                <a:xfrm>
                  <a:off x="1580" y="2015"/>
                  <a:ext cx="408" cy="403"/>
                  <a:chOff x="1580" y="2015"/>
                  <a:chExt cx="408" cy="403"/>
                </a:xfrm>
              </p:grpSpPr>
              <p:sp>
                <p:nvSpPr>
                  <p:cNvPr id="282" name="Rectangle 169"/>
                  <p:cNvSpPr>
                    <a:spLocks noChangeArrowheads="1"/>
                  </p:cNvSpPr>
                  <p:nvPr/>
                </p:nvSpPr>
                <p:spPr bwMode="auto">
                  <a:xfrm>
                    <a:off x="1623" y="2015"/>
                    <a:ext cx="32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3" name="Rectangle 170"/>
                  <p:cNvSpPr>
                    <a:spLocks noChangeArrowheads="1"/>
                  </p:cNvSpPr>
                  <p:nvPr/>
                </p:nvSpPr>
                <p:spPr bwMode="auto">
                  <a:xfrm>
                    <a:off x="1580" y="2015"/>
                    <a:ext cx="40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5" name="Group 171"/>
                <p:cNvGrpSpPr/>
                <p:nvPr/>
              </p:nvGrpSpPr>
              <p:grpSpPr bwMode="auto">
                <a:xfrm>
                  <a:off x="1988" y="2015"/>
                  <a:ext cx="409" cy="403"/>
                  <a:chOff x="1988" y="2015"/>
                  <a:chExt cx="409" cy="403"/>
                </a:xfrm>
              </p:grpSpPr>
              <p:sp>
                <p:nvSpPr>
                  <p:cNvPr id="280" name="Rectangle 172"/>
                  <p:cNvSpPr>
                    <a:spLocks noChangeArrowheads="1"/>
                  </p:cNvSpPr>
                  <p:nvPr/>
                </p:nvSpPr>
                <p:spPr bwMode="auto">
                  <a:xfrm>
                    <a:off x="2031" y="2015"/>
                    <a:ext cx="323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1" name="Rectangle 173"/>
                  <p:cNvSpPr>
                    <a:spLocks noChangeArrowheads="1"/>
                  </p:cNvSpPr>
                  <p:nvPr/>
                </p:nvSpPr>
                <p:spPr bwMode="auto">
                  <a:xfrm>
                    <a:off x="1988" y="2015"/>
                    <a:ext cx="409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6" name="Group 174"/>
                <p:cNvGrpSpPr/>
                <p:nvPr/>
              </p:nvGrpSpPr>
              <p:grpSpPr bwMode="auto">
                <a:xfrm>
                  <a:off x="2397" y="2015"/>
                  <a:ext cx="410" cy="403"/>
                  <a:chOff x="2397" y="2015"/>
                  <a:chExt cx="410" cy="403"/>
                </a:xfrm>
              </p:grpSpPr>
              <p:sp>
                <p:nvSpPr>
                  <p:cNvPr id="278" name="Rectangle 175"/>
                  <p:cNvSpPr>
                    <a:spLocks noChangeArrowheads="1"/>
                  </p:cNvSpPr>
                  <p:nvPr/>
                </p:nvSpPr>
                <p:spPr bwMode="auto">
                  <a:xfrm>
                    <a:off x="2440" y="2015"/>
                    <a:ext cx="324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79" name="Rectangle 176"/>
                  <p:cNvSpPr>
                    <a:spLocks noChangeArrowheads="1"/>
                  </p:cNvSpPr>
                  <p:nvPr/>
                </p:nvSpPr>
                <p:spPr bwMode="auto">
                  <a:xfrm>
                    <a:off x="2397" y="2015"/>
                    <a:ext cx="410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7" name="Group 177"/>
                <p:cNvGrpSpPr/>
                <p:nvPr/>
              </p:nvGrpSpPr>
              <p:grpSpPr bwMode="auto">
                <a:xfrm>
                  <a:off x="2807" y="2015"/>
                  <a:ext cx="401" cy="403"/>
                  <a:chOff x="2807" y="2015"/>
                  <a:chExt cx="401" cy="403"/>
                </a:xfrm>
              </p:grpSpPr>
              <p:sp>
                <p:nvSpPr>
                  <p:cNvPr id="276" name="Rectangle 178"/>
                  <p:cNvSpPr>
                    <a:spLocks noChangeArrowheads="1"/>
                  </p:cNvSpPr>
                  <p:nvPr/>
                </p:nvSpPr>
                <p:spPr bwMode="auto">
                  <a:xfrm>
                    <a:off x="2850" y="2015"/>
                    <a:ext cx="315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77" name="Rectangle 179"/>
                  <p:cNvSpPr>
                    <a:spLocks noChangeArrowheads="1"/>
                  </p:cNvSpPr>
                  <p:nvPr/>
                </p:nvSpPr>
                <p:spPr bwMode="auto">
                  <a:xfrm>
                    <a:off x="2807" y="2015"/>
                    <a:ext cx="40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8" name="Group 180"/>
                <p:cNvGrpSpPr/>
                <p:nvPr/>
              </p:nvGrpSpPr>
              <p:grpSpPr bwMode="auto">
                <a:xfrm>
                  <a:off x="0" y="2418"/>
                  <a:ext cx="378" cy="403"/>
                  <a:chOff x="0" y="2418"/>
                  <a:chExt cx="378" cy="403"/>
                </a:xfrm>
              </p:grpSpPr>
              <p:sp>
                <p:nvSpPr>
                  <p:cNvPr id="274" name="Rectangle 181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2418"/>
                    <a:ext cx="29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75" name="Rectangle 182"/>
                  <p:cNvSpPr>
                    <a:spLocks noChangeArrowheads="1"/>
                  </p:cNvSpPr>
                  <p:nvPr/>
                </p:nvSpPr>
                <p:spPr bwMode="auto">
                  <a:xfrm>
                    <a:off x="0" y="2418"/>
                    <a:ext cx="37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9" name="Group 183"/>
                <p:cNvGrpSpPr/>
                <p:nvPr/>
              </p:nvGrpSpPr>
              <p:grpSpPr bwMode="auto">
                <a:xfrm>
                  <a:off x="378" y="2418"/>
                  <a:ext cx="394" cy="403"/>
                  <a:chOff x="378" y="2418"/>
                  <a:chExt cx="394" cy="403"/>
                </a:xfrm>
              </p:grpSpPr>
              <p:sp>
                <p:nvSpPr>
                  <p:cNvPr id="272" name="Rectangle 184"/>
                  <p:cNvSpPr>
                    <a:spLocks noChangeArrowheads="1"/>
                  </p:cNvSpPr>
                  <p:nvPr/>
                </p:nvSpPr>
                <p:spPr bwMode="auto">
                  <a:xfrm>
                    <a:off x="421" y="2418"/>
                    <a:ext cx="308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73" name="Rectangle 185"/>
                  <p:cNvSpPr>
                    <a:spLocks noChangeArrowheads="1"/>
                  </p:cNvSpPr>
                  <p:nvPr/>
                </p:nvSpPr>
                <p:spPr bwMode="auto">
                  <a:xfrm>
                    <a:off x="378" y="2418"/>
                    <a:ext cx="394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30" name="Group 186"/>
                <p:cNvGrpSpPr/>
                <p:nvPr/>
              </p:nvGrpSpPr>
              <p:grpSpPr bwMode="auto">
                <a:xfrm>
                  <a:off x="772" y="2418"/>
                  <a:ext cx="402" cy="403"/>
                  <a:chOff x="772" y="2418"/>
                  <a:chExt cx="402" cy="403"/>
                </a:xfrm>
              </p:grpSpPr>
              <p:sp>
                <p:nvSpPr>
                  <p:cNvPr id="270" name="Rectangle 187"/>
                  <p:cNvSpPr>
                    <a:spLocks noChangeArrowheads="1"/>
                  </p:cNvSpPr>
                  <p:nvPr/>
                </p:nvSpPr>
                <p:spPr bwMode="auto">
                  <a:xfrm>
                    <a:off x="815" y="2418"/>
                    <a:ext cx="316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71" name="Rectangle 188"/>
                  <p:cNvSpPr>
                    <a:spLocks noChangeArrowheads="1"/>
                  </p:cNvSpPr>
                  <p:nvPr/>
                </p:nvSpPr>
                <p:spPr bwMode="auto">
                  <a:xfrm>
                    <a:off x="772" y="2418"/>
                    <a:ext cx="402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31" name="Group 189"/>
                <p:cNvGrpSpPr/>
                <p:nvPr/>
              </p:nvGrpSpPr>
              <p:grpSpPr bwMode="auto">
                <a:xfrm>
                  <a:off x="1174" y="2418"/>
                  <a:ext cx="406" cy="403"/>
                  <a:chOff x="1174" y="2418"/>
                  <a:chExt cx="406" cy="403"/>
                </a:xfrm>
              </p:grpSpPr>
              <p:sp>
                <p:nvSpPr>
                  <p:cNvPr id="268" name="Rectangle 190"/>
                  <p:cNvSpPr>
                    <a:spLocks noChangeArrowheads="1"/>
                  </p:cNvSpPr>
                  <p:nvPr/>
                </p:nvSpPr>
                <p:spPr bwMode="auto">
                  <a:xfrm>
                    <a:off x="1217" y="2418"/>
                    <a:ext cx="320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9" name="Rectangle 191"/>
                  <p:cNvSpPr>
                    <a:spLocks noChangeArrowheads="1"/>
                  </p:cNvSpPr>
                  <p:nvPr/>
                </p:nvSpPr>
                <p:spPr bwMode="auto">
                  <a:xfrm>
                    <a:off x="1174" y="2418"/>
                    <a:ext cx="406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32" name="Group 192"/>
                <p:cNvGrpSpPr/>
                <p:nvPr/>
              </p:nvGrpSpPr>
              <p:grpSpPr bwMode="auto">
                <a:xfrm>
                  <a:off x="1580" y="2418"/>
                  <a:ext cx="408" cy="403"/>
                  <a:chOff x="1580" y="2418"/>
                  <a:chExt cx="408" cy="403"/>
                </a:xfrm>
              </p:grpSpPr>
              <p:sp>
                <p:nvSpPr>
                  <p:cNvPr id="266" name="Rectangle 193"/>
                  <p:cNvSpPr>
                    <a:spLocks noChangeArrowheads="1"/>
                  </p:cNvSpPr>
                  <p:nvPr/>
                </p:nvSpPr>
                <p:spPr bwMode="auto">
                  <a:xfrm>
                    <a:off x="1623" y="2418"/>
                    <a:ext cx="32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7" name="Rectangle 194"/>
                  <p:cNvSpPr>
                    <a:spLocks noChangeArrowheads="1"/>
                  </p:cNvSpPr>
                  <p:nvPr/>
                </p:nvSpPr>
                <p:spPr bwMode="auto">
                  <a:xfrm>
                    <a:off x="1580" y="2418"/>
                    <a:ext cx="40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33" name="Group 195"/>
                <p:cNvGrpSpPr/>
                <p:nvPr/>
              </p:nvGrpSpPr>
              <p:grpSpPr bwMode="auto">
                <a:xfrm>
                  <a:off x="1988" y="2418"/>
                  <a:ext cx="409" cy="403"/>
                  <a:chOff x="1988" y="2418"/>
                  <a:chExt cx="409" cy="403"/>
                </a:xfrm>
              </p:grpSpPr>
              <p:sp>
                <p:nvSpPr>
                  <p:cNvPr id="264" name="Rectangle 196"/>
                  <p:cNvSpPr>
                    <a:spLocks noChangeArrowheads="1"/>
                  </p:cNvSpPr>
                  <p:nvPr/>
                </p:nvSpPr>
                <p:spPr bwMode="auto">
                  <a:xfrm>
                    <a:off x="2031" y="2418"/>
                    <a:ext cx="323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5" name="Rectangle 197"/>
                  <p:cNvSpPr>
                    <a:spLocks noChangeArrowheads="1"/>
                  </p:cNvSpPr>
                  <p:nvPr/>
                </p:nvSpPr>
                <p:spPr bwMode="auto">
                  <a:xfrm>
                    <a:off x="1988" y="2418"/>
                    <a:ext cx="409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34" name="Group 198"/>
                <p:cNvGrpSpPr/>
                <p:nvPr/>
              </p:nvGrpSpPr>
              <p:grpSpPr bwMode="auto">
                <a:xfrm>
                  <a:off x="2397" y="2418"/>
                  <a:ext cx="410" cy="403"/>
                  <a:chOff x="2397" y="2418"/>
                  <a:chExt cx="410" cy="403"/>
                </a:xfrm>
              </p:grpSpPr>
              <p:sp>
                <p:nvSpPr>
                  <p:cNvPr id="262" name="Rectangle 199"/>
                  <p:cNvSpPr>
                    <a:spLocks noChangeArrowheads="1"/>
                  </p:cNvSpPr>
                  <p:nvPr/>
                </p:nvSpPr>
                <p:spPr bwMode="auto">
                  <a:xfrm>
                    <a:off x="2440" y="2418"/>
                    <a:ext cx="324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3" name="Rectangle 200"/>
                  <p:cNvSpPr>
                    <a:spLocks noChangeArrowheads="1"/>
                  </p:cNvSpPr>
                  <p:nvPr/>
                </p:nvSpPr>
                <p:spPr bwMode="auto">
                  <a:xfrm>
                    <a:off x="2397" y="2418"/>
                    <a:ext cx="410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35" name="Group 201"/>
                <p:cNvGrpSpPr/>
                <p:nvPr/>
              </p:nvGrpSpPr>
              <p:grpSpPr bwMode="auto">
                <a:xfrm>
                  <a:off x="2807" y="2418"/>
                  <a:ext cx="401" cy="403"/>
                  <a:chOff x="2807" y="2418"/>
                  <a:chExt cx="401" cy="403"/>
                </a:xfrm>
              </p:grpSpPr>
              <p:sp>
                <p:nvSpPr>
                  <p:cNvPr id="260" name="Rectangle 202"/>
                  <p:cNvSpPr>
                    <a:spLocks noChangeArrowheads="1"/>
                  </p:cNvSpPr>
                  <p:nvPr/>
                </p:nvSpPr>
                <p:spPr bwMode="auto">
                  <a:xfrm>
                    <a:off x="2850" y="2418"/>
                    <a:ext cx="315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1" name="Rectangle 203"/>
                  <p:cNvSpPr>
                    <a:spLocks noChangeArrowheads="1"/>
                  </p:cNvSpPr>
                  <p:nvPr/>
                </p:nvSpPr>
                <p:spPr bwMode="auto">
                  <a:xfrm>
                    <a:off x="2807" y="2418"/>
                    <a:ext cx="40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36" name="Group 204"/>
                <p:cNvGrpSpPr/>
                <p:nvPr/>
              </p:nvGrpSpPr>
              <p:grpSpPr bwMode="auto">
                <a:xfrm>
                  <a:off x="0" y="2821"/>
                  <a:ext cx="378" cy="403"/>
                  <a:chOff x="0" y="2821"/>
                  <a:chExt cx="378" cy="403"/>
                </a:xfrm>
              </p:grpSpPr>
              <p:sp>
                <p:nvSpPr>
                  <p:cNvPr id="258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2821"/>
                    <a:ext cx="29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9" name="Rectangle 206"/>
                  <p:cNvSpPr>
                    <a:spLocks noChangeArrowheads="1"/>
                  </p:cNvSpPr>
                  <p:nvPr/>
                </p:nvSpPr>
                <p:spPr bwMode="auto">
                  <a:xfrm>
                    <a:off x="0" y="2821"/>
                    <a:ext cx="37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37" name="Group 207"/>
                <p:cNvGrpSpPr/>
                <p:nvPr/>
              </p:nvGrpSpPr>
              <p:grpSpPr bwMode="auto">
                <a:xfrm>
                  <a:off x="378" y="2821"/>
                  <a:ext cx="394" cy="403"/>
                  <a:chOff x="378" y="2821"/>
                  <a:chExt cx="394" cy="403"/>
                </a:xfrm>
              </p:grpSpPr>
              <p:sp>
                <p:nvSpPr>
                  <p:cNvPr id="256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421" y="2821"/>
                    <a:ext cx="308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7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378" y="2821"/>
                    <a:ext cx="394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38" name="Group 210"/>
                <p:cNvGrpSpPr/>
                <p:nvPr/>
              </p:nvGrpSpPr>
              <p:grpSpPr bwMode="auto">
                <a:xfrm>
                  <a:off x="772" y="2821"/>
                  <a:ext cx="402" cy="403"/>
                  <a:chOff x="772" y="2821"/>
                  <a:chExt cx="402" cy="403"/>
                </a:xfrm>
              </p:grpSpPr>
              <p:sp>
                <p:nvSpPr>
                  <p:cNvPr id="254" name="Rectangle 211"/>
                  <p:cNvSpPr>
                    <a:spLocks noChangeArrowheads="1"/>
                  </p:cNvSpPr>
                  <p:nvPr/>
                </p:nvSpPr>
                <p:spPr bwMode="auto">
                  <a:xfrm>
                    <a:off x="815" y="2821"/>
                    <a:ext cx="316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5" name="Rectangle 212"/>
                  <p:cNvSpPr>
                    <a:spLocks noChangeArrowheads="1"/>
                  </p:cNvSpPr>
                  <p:nvPr/>
                </p:nvSpPr>
                <p:spPr bwMode="auto">
                  <a:xfrm>
                    <a:off x="772" y="2821"/>
                    <a:ext cx="402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39" name="Group 213"/>
                <p:cNvGrpSpPr/>
                <p:nvPr/>
              </p:nvGrpSpPr>
              <p:grpSpPr bwMode="auto">
                <a:xfrm>
                  <a:off x="1174" y="2821"/>
                  <a:ext cx="406" cy="403"/>
                  <a:chOff x="1174" y="2821"/>
                  <a:chExt cx="406" cy="403"/>
                </a:xfrm>
              </p:grpSpPr>
              <p:sp>
                <p:nvSpPr>
                  <p:cNvPr id="252" name="Rectangle 214"/>
                  <p:cNvSpPr>
                    <a:spLocks noChangeArrowheads="1"/>
                  </p:cNvSpPr>
                  <p:nvPr/>
                </p:nvSpPr>
                <p:spPr bwMode="auto">
                  <a:xfrm>
                    <a:off x="1217" y="2821"/>
                    <a:ext cx="320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3" name="Rectangle 215"/>
                  <p:cNvSpPr>
                    <a:spLocks noChangeArrowheads="1"/>
                  </p:cNvSpPr>
                  <p:nvPr/>
                </p:nvSpPr>
                <p:spPr bwMode="auto">
                  <a:xfrm>
                    <a:off x="1174" y="2821"/>
                    <a:ext cx="406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40" name="Group 216"/>
                <p:cNvGrpSpPr/>
                <p:nvPr/>
              </p:nvGrpSpPr>
              <p:grpSpPr bwMode="auto">
                <a:xfrm>
                  <a:off x="1580" y="2821"/>
                  <a:ext cx="408" cy="403"/>
                  <a:chOff x="1580" y="2821"/>
                  <a:chExt cx="408" cy="403"/>
                </a:xfrm>
              </p:grpSpPr>
              <p:sp>
                <p:nvSpPr>
                  <p:cNvPr id="250" name="Rectangle 217"/>
                  <p:cNvSpPr>
                    <a:spLocks noChangeArrowheads="1"/>
                  </p:cNvSpPr>
                  <p:nvPr/>
                </p:nvSpPr>
                <p:spPr bwMode="auto">
                  <a:xfrm>
                    <a:off x="1623" y="2821"/>
                    <a:ext cx="322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1" name="Rectangle 218"/>
                  <p:cNvSpPr>
                    <a:spLocks noChangeArrowheads="1"/>
                  </p:cNvSpPr>
                  <p:nvPr/>
                </p:nvSpPr>
                <p:spPr bwMode="auto">
                  <a:xfrm>
                    <a:off x="1580" y="2821"/>
                    <a:ext cx="408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41" name="Group 219"/>
                <p:cNvGrpSpPr/>
                <p:nvPr/>
              </p:nvGrpSpPr>
              <p:grpSpPr bwMode="auto">
                <a:xfrm>
                  <a:off x="1988" y="2821"/>
                  <a:ext cx="409" cy="403"/>
                  <a:chOff x="1988" y="2821"/>
                  <a:chExt cx="409" cy="403"/>
                </a:xfrm>
              </p:grpSpPr>
              <p:sp>
                <p:nvSpPr>
                  <p:cNvPr id="248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2031" y="2821"/>
                    <a:ext cx="323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9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1988" y="2821"/>
                    <a:ext cx="409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42" name="Group 222"/>
                <p:cNvGrpSpPr/>
                <p:nvPr/>
              </p:nvGrpSpPr>
              <p:grpSpPr bwMode="auto">
                <a:xfrm>
                  <a:off x="2397" y="2821"/>
                  <a:ext cx="410" cy="403"/>
                  <a:chOff x="2397" y="2821"/>
                  <a:chExt cx="410" cy="403"/>
                </a:xfrm>
              </p:grpSpPr>
              <p:sp>
                <p:nvSpPr>
                  <p:cNvPr id="246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2440" y="2821"/>
                    <a:ext cx="324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7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2397" y="2821"/>
                    <a:ext cx="410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43" name="Group 225"/>
                <p:cNvGrpSpPr/>
                <p:nvPr/>
              </p:nvGrpSpPr>
              <p:grpSpPr bwMode="auto">
                <a:xfrm>
                  <a:off x="2807" y="2821"/>
                  <a:ext cx="401" cy="403"/>
                  <a:chOff x="2807" y="2821"/>
                  <a:chExt cx="401" cy="403"/>
                </a:xfrm>
              </p:grpSpPr>
              <p:sp>
                <p:nvSpPr>
                  <p:cNvPr id="244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2850" y="2821"/>
                    <a:ext cx="315" cy="4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pPr algn="just"/>
                    <a:r>
                      <a:rPr kumimoji="1" lang="zh-CN" altLang="en-US" sz="1200">
                        <a:latin typeface="Times New Roman" panose="02020603050405020304" pitchFamily="18" charset="0"/>
                      </a:rPr>
                      <a:t> </a:t>
                    </a:r>
                    <a:endParaRPr kumimoji="1" lang="zh-CN" altLang="en-US" sz="1200">
                      <a:latin typeface="Arial" panose="020B0604020202020204" pitchFamily="34" charset="0"/>
                    </a:endParaRPr>
                  </a:p>
                  <a:p>
                    <a:pPr algn="just" eaLnBrk="0" hangingPunct="0"/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5" name="Rectangle 227"/>
                  <p:cNvSpPr>
                    <a:spLocks noChangeArrowheads="1"/>
                  </p:cNvSpPr>
                  <p:nvPr/>
                </p:nvSpPr>
                <p:spPr bwMode="auto">
                  <a:xfrm>
                    <a:off x="2807" y="2821"/>
                    <a:ext cx="40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79" name="Rectangle 228"/>
              <p:cNvSpPr>
                <a:spLocks noChangeArrowheads="1"/>
              </p:cNvSpPr>
              <p:nvPr/>
            </p:nvSpPr>
            <p:spPr bwMode="auto">
              <a:xfrm>
                <a:off x="-3" y="-3"/>
                <a:ext cx="3214" cy="3230"/>
              </a:xfrm>
              <a:prstGeom prst="rect">
                <a:avLst/>
              </a:prstGeom>
              <a:noFill/>
              <a:ln w="9525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75" name="Oval 230"/>
            <p:cNvSpPr>
              <a:spLocks noChangeArrowheads="1"/>
            </p:cNvSpPr>
            <p:nvPr/>
          </p:nvSpPr>
          <p:spPr bwMode="auto">
            <a:xfrm>
              <a:off x="6868245" y="30378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7505324" y="3053452"/>
            <a:ext cx="80021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低频</a:t>
            </a:r>
            <a:endParaRPr lang="en-US" altLang="zh-C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系数</a:t>
            </a:r>
            <a:endParaRPr lang="zh-CN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2" name="矩形 371"/>
          <p:cNvSpPr/>
          <p:nvPr/>
        </p:nvSpPr>
        <p:spPr>
          <a:xfrm>
            <a:off x="8478169" y="3935863"/>
            <a:ext cx="80021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中频</a:t>
            </a:r>
            <a:endParaRPr lang="en-US" altLang="zh-C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系数</a:t>
            </a:r>
            <a:endParaRPr lang="zh-CN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3" name="矩形 372"/>
          <p:cNvSpPr/>
          <p:nvPr/>
        </p:nvSpPr>
        <p:spPr>
          <a:xfrm>
            <a:off x="9444352" y="4864250"/>
            <a:ext cx="80021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高频</a:t>
            </a:r>
            <a:endParaRPr lang="en-US" altLang="zh-C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系数</a:t>
            </a:r>
            <a:endParaRPr lang="zh-CN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6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6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6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2" grpId="0"/>
      <p:bldP spid="372" grpId="0"/>
      <p:bldP spid="3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流程图: 可选过程 65539"/>
          <p:cNvSpPr/>
          <p:nvPr/>
        </p:nvSpPr>
        <p:spPr>
          <a:xfrm>
            <a:off x="6112933" y="2869100"/>
            <a:ext cx="4284133" cy="3012410"/>
          </a:xfrm>
          <a:prstGeom prst="flowChartAlternateProcess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8"/>
          <p:cNvSpPr/>
          <p:nvPr/>
        </p:nvSpPr>
        <p:spPr>
          <a:xfrm>
            <a:off x="1584694" y="3332279"/>
            <a:ext cx="1075814" cy="397622"/>
          </a:xfrm>
          <a:prstGeom prst="flowChartAlternateProcess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536" name="组合 65535"/>
          <p:cNvGrpSpPr/>
          <p:nvPr/>
        </p:nvGrpSpPr>
        <p:grpSpPr>
          <a:xfrm>
            <a:off x="3120937" y="381765"/>
            <a:ext cx="5983991" cy="1109044"/>
            <a:chOff x="3279913" y="488294"/>
            <a:chExt cx="5983991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5983991" cy="687881"/>
              <a:chOff x="3279913" y="909457"/>
              <a:chExt cx="5983991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5983991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+mj-lt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474603" y="1032190"/>
                <a:ext cx="4503156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algn="ctr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 </a:t>
                </a:r>
                <a:r>
                  <a:rPr lang="en-US" altLang="zh-CN" sz="3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DCT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与</a:t>
                </a:r>
                <a:r>
                  <a:rPr lang="en-US" altLang="zh-CN" sz="3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Zig-</a:t>
                </a:r>
                <a:r>
                  <a:rPr lang="en-US" altLang="zh-CN" sz="3200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Zag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扫描顺序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j-lt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647458" y="2928950"/>
            <a:ext cx="3066597" cy="3328923"/>
            <a:chOff x="4127087" y="3220173"/>
            <a:chExt cx="3644534" cy="3956299"/>
          </a:xfrm>
        </p:grpSpPr>
        <p:cxnSp>
          <p:nvCxnSpPr>
            <p:cNvPr id="235" name="直接箭头连接符 234"/>
            <p:cNvCxnSpPr/>
            <p:nvPr/>
          </p:nvCxnSpPr>
          <p:spPr>
            <a:xfrm flipV="1">
              <a:off x="4127087" y="3426407"/>
              <a:ext cx="569420" cy="311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组合 237"/>
            <p:cNvGrpSpPr/>
            <p:nvPr/>
          </p:nvGrpSpPr>
          <p:grpSpPr>
            <a:xfrm>
              <a:off x="4552846" y="3220173"/>
              <a:ext cx="3218775" cy="3956299"/>
              <a:chOff x="5964000" y="2679700"/>
              <a:chExt cx="3218775" cy="3956299"/>
            </a:xfrm>
          </p:grpSpPr>
          <p:grpSp>
            <p:nvGrpSpPr>
              <p:cNvPr id="232" name="组合 231"/>
              <p:cNvGrpSpPr/>
              <p:nvPr/>
            </p:nvGrpSpPr>
            <p:grpSpPr>
              <a:xfrm>
                <a:off x="5964000" y="2679700"/>
                <a:ext cx="3218775" cy="3423112"/>
                <a:chOff x="5964000" y="2679700"/>
                <a:chExt cx="3218775" cy="3423112"/>
              </a:xfrm>
            </p:grpSpPr>
            <p:grpSp>
              <p:nvGrpSpPr>
                <p:cNvPr id="8" name="组合 7"/>
                <p:cNvGrpSpPr/>
                <p:nvPr/>
              </p:nvGrpSpPr>
              <p:grpSpPr>
                <a:xfrm>
                  <a:off x="5964000" y="2679700"/>
                  <a:ext cx="3218775" cy="3423112"/>
                  <a:chOff x="5964000" y="2679700"/>
                  <a:chExt cx="3218775" cy="3423112"/>
                </a:xfrm>
              </p:grpSpPr>
              <p:sp>
                <p:nvSpPr>
                  <p:cNvPr id="2" name="矩形 1"/>
                  <p:cNvSpPr/>
                  <p:nvPr/>
                </p:nvSpPr>
                <p:spPr>
                  <a:xfrm>
                    <a:off x="5976025" y="2679700"/>
                    <a:ext cx="3200400" cy="3423112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j-lt"/>
                    </a:endParaRPr>
                  </a:p>
                </p:txBody>
              </p:sp>
              <p:cxnSp>
                <p:nvCxnSpPr>
                  <p:cNvPr id="5" name="直接连接符 4"/>
                  <p:cNvCxnSpPr/>
                  <p:nvPr/>
                </p:nvCxnSpPr>
                <p:spPr>
                  <a:xfrm>
                    <a:off x="5975350" y="3079750"/>
                    <a:ext cx="320675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直接连接符 173"/>
                  <p:cNvCxnSpPr/>
                  <p:nvPr/>
                </p:nvCxnSpPr>
                <p:spPr>
                  <a:xfrm>
                    <a:off x="5969675" y="3505200"/>
                    <a:ext cx="320675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直接连接符 174"/>
                  <p:cNvCxnSpPr/>
                  <p:nvPr/>
                </p:nvCxnSpPr>
                <p:spPr>
                  <a:xfrm>
                    <a:off x="5976025" y="3937000"/>
                    <a:ext cx="320675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直接连接符 175"/>
                  <p:cNvCxnSpPr/>
                  <p:nvPr/>
                </p:nvCxnSpPr>
                <p:spPr>
                  <a:xfrm>
                    <a:off x="5969675" y="4372206"/>
                    <a:ext cx="320675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直接连接符 176"/>
                  <p:cNvCxnSpPr/>
                  <p:nvPr/>
                </p:nvCxnSpPr>
                <p:spPr>
                  <a:xfrm>
                    <a:off x="5969675" y="4813300"/>
                    <a:ext cx="320675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直接连接符 177"/>
                  <p:cNvCxnSpPr/>
                  <p:nvPr/>
                </p:nvCxnSpPr>
                <p:spPr>
                  <a:xfrm>
                    <a:off x="5964000" y="5238750"/>
                    <a:ext cx="320675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直接连接符 178"/>
                  <p:cNvCxnSpPr/>
                  <p:nvPr/>
                </p:nvCxnSpPr>
                <p:spPr>
                  <a:xfrm>
                    <a:off x="5970350" y="5670550"/>
                    <a:ext cx="320675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直接连接符 6"/>
                  <p:cNvCxnSpPr/>
                  <p:nvPr/>
                </p:nvCxnSpPr>
                <p:spPr>
                  <a:xfrm>
                    <a:off x="6372272" y="2689070"/>
                    <a:ext cx="0" cy="341374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直接连接符 180"/>
                  <p:cNvCxnSpPr/>
                  <p:nvPr/>
                </p:nvCxnSpPr>
                <p:spPr>
                  <a:xfrm>
                    <a:off x="6756448" y="2689070"/>
                    <a:ext cx="0" cy="341374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直接连接符 181"/>
                  <p:cNvCxnSpPr/>
                  <p:nvPr/>
                </p:nvCxnSpPr>
                <p:spPr>
                  <a:xfrm>
                    <a:off x="7145099" y="2689070"/>
                    <a:ext cx="0" cy="341374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直接连接符 182"/>
                  <p:cNvCxnSpPr/>
                  <p:nvPr/>
                </p:nvCxnSpPr>
                <p:spPr>
                  <a:xfrm>
                    <a:off x="7532450" y="2689070"/>
                    <a:ext cx="0" cy="341374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直接连接符 183"/>
                  <p:cNvCxnSpPr/>
                  <p:nvPr/>
                </p:nvCxnSpPr>
                <p:spPr>
                  <a:xfrm>
                    <a:off x="7981998" y="2689070"/>
                    <a:ext cx="0" cy="341374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直接连接符 184"/>
                  <p:cNvCxnSpPr/>
                  <p:nvPr/>
                </p:nvCxnSpPr>
                <p:spPr>
                  <a:xfrm>
                    <a:off x="8396049" y="2689070"/>
                    <a:ext cx="0" cy="341374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直接连接符 185"/>
                  <p:cNvCxnSpPr/>
                  <p:nvPr/>
                </p:nvCxnSpPr>
                <p:spPr>
                  <a:xfrm>
                    <a:off x="8792925" y="2689070"/>
                    <a:ext cx="0" cy="341374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5545" name="直接箭头连接符 65544"/>
                <p:cNvCxnSpPr/>
                <p:nvPr/>
              </p:nvCxnSpPr>
              <p:spPr>
                <a:xfrm>
                  <a:off x="6170646" y="2876550"/>
                  <a:ext cx="4191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47" name="直接箭头连接符 65546"/>
                <p:cNvCxnSpPr/>
                <p:nvPr/>
              </p:nvCxnSpPr>
              <p:spPr>
                <a:xfrm flipH="1">
                  <a:off x="6167439" y="2876550"/>
                  <a:ext cx="396358" cy="429847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49" name="直接箭头连接符 65548"/>
                <p:cNvCxnSpPr/>
                <p:nvPr/>
              </p:nvCxnSpPr>
              <p:spPr>
                <a:xfrm>
                  <a:off x="6167438" y="3265644"/>
                  <a:ext cx="0" cy="487206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51" name="直接箭头连接符 65550"/>
                <p:cNvCxnSpPr/>
                <p:nvPr/>
              </p:nvCxnSpPr>
              <p:spPr>
                <a:xfrm flipV="1">
                  <a:off x="6167438" y="2854557"/>
                  <a:ext cx="792719" cy="888537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53" name="直接箭头连接符 65552"/>
                <p:cNvCxnSpPr/>
                <p:nvPr/>
              </p:nvCxnSpPr>
              <p:spPr>
                <a:xfrm>
                  <a:off x="6960157" y="2858526"/>
                  <a:ext cx="405049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55" name="直接箭头连接符 65554"/>
                <p:cNvCxnSpPr/>
                <p:nvPr/>
              </p:nvCxnSpPr>
              <p:spPr>
                <a:xfrm flipH="1">
                  <a:off x="6167438" y="2858527"/>
                  <a:ext cx="1189594" cy="1298343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64" name="直接箭头连接符 65563"/>
                <p:cNvCxnSpPr/>
                <p:nvPr/>
              </p:nvCxnSpPr>
              <p:spPr>
                <a:xfrm>
                  <a:off x="6170852" y="4169197"/>
                  <a:ext cx="0" cy="424987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66" name="直接箭头连接符 65565"/>
                <p:cNvCxnSpPr/>
                <p:nvPr/>
              </p:nvCxnSpPr>
              <p:spPr>
                <a:xfrm flipV="1">
                  <a:off x="6167439" y="2854560"/>
                  <a:ext cx="1551622" cy="1739625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接箭头连接符 188"/>
                <p:cNvCxnSpPr/>
                <p:nvPr/>
              </p:nvCxnSpPr>
              <p:spPr>
                <a:xfrm>
                  <a:off x="7719060" y="2882900"/>
                  <a:ext cx="43434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箭头连接符 190"/>
                <p:cNvCxnSpPr/>
                <p:nvPr/>
              </p:nvCxnSpPr>
              <p:spPr>
                <a:xfrm flipH="1">
                  <a:off x="6154874" y="2882900"/>
                  <a:ext cx="2013766" cy="214630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69" name="直接箭头连接符 65568"/>
                <p:cNvCxnSpPr/>
                <p:nvPr/>
              </p:nvCxnSpPr>
              <p:spPr>
                <a:xfrm>
                  <a:off x="6154874" y="5032837"/>
                  <a:ext cx="0" cy="409114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71" name="直接箭头连接符 65570"/>
                <p:cNvCxnSpPr/>
                <p:nvPr/>
              </p:nvCxnSpPr>
              <p:spPr>
                <a:xfrm flipV="1">
                  <a:off x="6191250" y="2882900"/>
                  <a:ext cx="2373630" cy="258064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73" name="直接箭头连接符 65572"/>
                <p:cNvCxnSpPr/>
                <p:nvPr/>
              </p:nvCxnSpPr>
              <p:spPr>
                <a:xfrm>
                  <a:off x="8565515" y="2876550"/>
                  <a:ext cx="432435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75" name="直接箭头连接符 65574"/>
                <p:cNvCxnSpPr/>
                <p:nvPr/>
              </p:nvCxnSpPr>
              <p:spPr>
                <a:xfrm flipH="1">
                  <a:off x="6167438" y="2876550"/>
                  <a:ext cx="2843212" cy="301625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77" name="直接箭头连接符 65576"/>
                <p:cNvCxnSpPr/>
                <p:nvPr/>
              </p:nvCxnSpPr>
              <p:spPr>
                <a:xfrm>
                  <a:off x="6191250" y="5897880"/>
                  <a:ext cx="372547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79" name="直接箭头连接符 65578"/>
                <p:cNvCxnSpPr/>
                <p:nvPr/>
              </p:nvCxnSpPr>
              <p:spPr>
                <a:xfrm flipV="1">
                  <a:off x="6563797" y="3265644"/>
                  <a:ext cx="2446853" cy="2627156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81" name="直接箭头连接符 65580"/>
                <p:cNvCxnSpPr/>
                <p:nvPr/>
              </p:nvCxnSpPr>
              <p:spPr>
                <a:xfrm>
                  <a:off x="8997950" y="3258577"/>
                  <a:ext cx="0" cy="494273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83" name="直接箭头连接符 65582"/>
                <p:cNvCxnSpPr/>
                <p:nvPr/>
              </p:nvCxnSpPr>
              <p:spPr>
                <a:xfrm flipH="1">
                  <a:off x="6960157" y="3752850"/>
                  <a:ext cx="2050493" cy="213995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85" name="直接箭头连接符 65584"/>
                <p:cNvCxnSpPr/>
                <p:nvPr/>
              </p:nvCxnSpPr>
              <p:spPr>
                <a:xfrm>
                  <a:off x="6960044" y="5888989"/>
                  <a:ext cx="418021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87" name="直接箭头连接符 65586"/>
                <p:cNvCxnSpPr/>
                <p:nvPr/>
              </p:nvCxnSpPr>
              <p:spPr>
                <a:xfrm flipV="1">
                  <a:off x="7401896" y="4156870"/>
                  <a:ext cx="1608754" cy="173593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91" name="直接箭头连接符 65590"/>
                <p:cNvCxnSpPr/>
                <p:nvPr/>
              </p:nvCxnSpPr>
              <p:spPr>
                <a:xfrm>
                  <a:off x="8997950" y="4184649"/>
                  <a:ext cx="0" cy="441014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93" name="直接箭头连接符 65592"/>
                <p:cNvCxnSpPr/>
                <p:nvPr/>
              </p:nvCxnSpPr>
              <p:spPr>
                <a:xfrm flipH="1">
                  <a:off x="7787223" y="4609637"/>
                  <a:ext cx="1223427" cy="1283163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96" name="直接箭头连接符 65595"/>
                <p:cNvCxnSpPr/>
                <p:nvPr/>
              </p:nvCxnSpPr>
              <p:spPr>
                <a:xfrm>
                  <a:off x="7781700" y="5887962"/>
                  <a:ext cx="424573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直接箭头连接符 223"/>
                <p:cNvCxnSpPr/>
                <p:nvPr/>
              </p:nvCxnSpPr>
              <p:spPr>
                <a:xfrm flipV="1">
                  <a:off x="8206273" y="5024835"/>
                  <a:ext cx="791677" cy="864154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直接箭头连接符 225"/>
                <p:cNvCxnSpPr/>
                <p:nvPr/>
              </p:nvCxnSpPr>
              <p:spPr>
                <a:xfrm>
                  <a:off x="8988287" y="5032837"/>
                  <a:ext cx="0" cy="458482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直接箭头连接符 227"/>
                <p:cNvCxnSpPr/>
                <p:nvPr/>
              </p:nvCxnSpPr>
              <p:spPr>
                <a:xfrm flipH="1">
                  <a:off x="8602111" y="5463540"/>
                  <a:ext cx="386176" cy="43434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直接箭头连接符 229"/>
                <p:cNvCxnSpPr/>
                <p:nvPr/>
              </p:nvCxnSpPr>
              <p:spPr>
                <a:xfrm>
                  <a:off x="8599262" y="5887962"/>
                  <a:ext cx="398688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矩形 236"/>
              <p:cNvSpPr/>
              <p:nvPr/>
            </p:nvSpPr>
            <p:spPr>
              <a:xfrm>
                <a:off x="6972158" y="6160483"/>
                <a:ext cx="1253942" cy="475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dirty="0">
                    <a:ln w="0">
                      <a:noFill/>
                    </a:ln>
                    <a:latin typeface="+mj-lt"/>
                  </a:rPr>
                  <a:t>AC</a:t>
                </a:r>
                <a:r>
                  <a:rPr lang="zh-CN" altLang="en-US" sz="2000" dirty="0">
                    <a:ln w="0">
                      <a:noFill/>
                    </a:ln>
                    <a:latin typeface="+mj-lt"/>
                  </a:rPr>
                  <a:t>系数</a:t>
                </a:r>
              </a:p>
            </p:txBody>
          </p:sp>
        </p:grpSp>
      </p:grpSp>
      <p:grpSp>
        <p:nvGrpSpPr>
          <p:cNvPr id="279" name="组合 278"/>
          <p:cNvGrpSpPr/>
          <p:nvPr/>
        </p:nvGrpSpPr>
        <p:grpSpPr>
          <a:xfrm>
            <a:off x="1859923" y="1867299"/>
            <a:ext cx="8506020" cy="554008"/>
            <a:chOff x="1962782" y="3317604"/>
            <a:chExt cx="4302275" cy="554008"/>
          </a:xfrm>
        </p:grpSpPr>
        <p:sp>
          <p:nvSpPr>
            <p:cNvPr id="280" name="矩形: 圆角 279"/>
            <p:cNvSpPr/>
            <p:nvPr/>
          </p:nvSpPr>
          <p:spPr>
            <a:xfrm>
              <a:off x="1962782" y="3317604"/>
              <a:ext cx="4302275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281" name="矩形 280"/>
            <p:cNvSpPr/>
            <p:nvPr/>
          </p:nvSpPr>
          <p:spPr>
            <a:xfrm>
              <a:off x="2096235" y="3384550"/>
              <a:ext cx="403682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转换 </a:t>
              </a:r>
              <a:r>
                <a:rPr lang="en-US" altLang="zh-CN" sz="2400" dirty="0">
                  <a:latin typeface="+mj-lt"/>
                </a:rPr>
                <a:t>2-D</a:t>
              </a:r>
              <a:r>
                <a:rPr lang="zh-CN" altLang="en-US" sz="2400" dirty="0">
                  <a:latin typeface="+mj-lt"/>
                </a:rPr>
                <a:t>系数区块成 </a:t>
              </a:r>
              <a:r>
                <a:rPr lang="en-US" altLang="zh-CN" sz="2400" dirty="0">
                  <a:latin typeface="+mj-lt"/>
                </a:rPr>
                <a:t>1-D</a:t>
              </a:r>
              <a:r>
                <a:rPr lang="zh-CN" altLang="en-US" sz="2400" dirty="0" smtClean="0">
                  <a:latin typeface="+mj-lt"/>
                </a:rPr>
                <a:t>系数：</a:t>
              </a:r>
              <a:r>
                <a:rPr lang="zh-CN" altLang="en-US" sz="2400" dirty="0"/>
                <a:t>系数按照</a:t>
              </a:r>
              <a:r>
                <a:rPr lang="en-US" altLang="zh-CN" sz="2400" dirty="0">
                  <a:solidFill>
                    <a:srgbClr val="0F73EE"/>
                  </a:solidFill>
                </a:rPr>
                <a:t>Zig-</a:t>
              </a:r>
              <a:r>
                <a:rPr lang="en-US" altLang="zh-CN" sz="2400" dirty="0" err="1">
                  <a:solidFill>
                    <a:srgbClr val="0F73EE"/>
                  </a:solidFill>
                </a:rPr>
                <a:t>Zag</a:t>
              </a:r>
              <a:r>
                <a:rPr lang="zh-CN" altLang="en-US" sz="2400" dirty="0"/>
                <a:t>次序</a:t>
              </a:r>
              <a:r>
                <a:rPr lang="zh-CN" altLang="en-US" sz="2400" dirty="0" smtClean="0"/>
                <a:t>排列。</a:t>
              </a:r>
              <a:r>
                <a:rPr lang="zh-CN" altLang="en-US" sz="2400" dirty="0" smtClean="0">
                  <a:latin typeface="+mj-lt"/>
                </a:rPr>
                <a:t> </a:t>
              </a:r>
              <a:endParaRPr lang="zh-CN" altLang="en-US" sz="2400" dirty="0"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内容占位符 6"/>
              <p:cNvSpPr txBox="1">
                <a:spLocks/>
              </p:cNvSpPr>
              <p:nvPr/>
            </p:nvSpPr>
            <p:spPr>
              <a:xfrm>
                <a:off x="6257154" y="3059327"/>
                <a:ext cx="3914136" cy="280635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400" dirty="0" smtClean="0"/>
                  <a:t>若用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 smtClean="0"/>
                  <a:t>表8</a:t>
                </a:r>
                <a:r>
                  <a:rPr lang="zh-CN" altLang="en-US" sz="2400" dirty="0"/>
                  <a:t>×8</a:t>
                </a:r>
                <a:r>
                  <a:rPr lang="zh-CN" altLang="en-US" sz="2400" dirty="0" smtClean="0"/>
                  <a:t>分块第</a:t>
                </a:r>
                <a:r>
                  <a:rPr lang="en-US" altLang="zh-CN" sz="2400" dirty="0" err="1" smtClean="0"/>
                  <a:t>i</a:t>
                </a:r>
                <a:r>
                  <a:rPr lang="zh-CN" altLang="en-US" sz="2400" dirty="0" smtClean="0"/>
                  <a:t>行第</a:t>
                </a:r>
                <a:r>
                  <a:rPr lang="en-US" altLang="zh-CN" sz="2400" dirty="0" smtClean="0"/>
                  <a:t>j</a:t>
                </a:r>
                <a:r>
                  <a:rPr lang="zh-CN" altLang="en-US" sz="2400" dirty="0" smtClean="0"/>
                  <a:t>列像素，则</a:t>
                </a:r>
                <a:r>
                  <a:rPr lang="en-US" altLang="zh-CN" sz="2400" dirty="0" err="1" smtClean="0"/>
                  <a:t>ZigZag</a:t>
                </a:r>
                <a:r>
                  <a:rPr lang="zh-CN" altLang="en-US" sz="2400" dirty="0" smtClean="0"/>
                  <a:t>扫描后，像素矩阵排列为：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sz="2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2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2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zh-CN" altLang="en-US" sz="2300" dirty="0"/>
              </a:p>
            </p:txBody>
          </p:sp>
        </mc:Choice>
        <mc:Fallback xmlns="">
          <p:sp>
            <p:nvSpPr>
              <p:cNvPr id="211" name="内容占位符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154" y="3059327"/>
                <a:ext cx="3914136" cy="2806356"/>
              </a:xfrm>
              <a:prstGeom prst="rect">
                <a:avLst/>
              </a:prstGeom>
              <a:blipFill rotWithShape="0">
                <a:blip r:embed="rId4"/>
                <a:stretch>
                  <a:fillRect l="-2333" t="-3261" r="-9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594007" y="3355127"/>
            <a:ext cx="1055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n w="0">
                  <a:noFill/>
                </a:ln>
              </a:rPr>
              <a:t>DC</a:t>
            </a:r>
            <a:r>
              <a:rPr lang="zh-CN" altLang="en-US" sz="2000" dirty="0">
                <a:ln w="0">
                  <a:noFill/>
                </a:ln>
              </a:rPr>
              <a:t>系数</a:t>
            </a:r>
          </a:p>
        </p:txBody>
      </p:sp>
      <p:sp>
        <p:nvSpPr>
          <p:cNvPr id="215" name="流程图: 可选过程 214"/>
          <p:cNvSpPr/>
          <p:nvPr/>
        </p:nvSpPr>
        <p:spPr>
          <a:xfrm>
            <a:off x="3834093" y="5862499"/>
            <a:ext cx="1075814" cy="397622"/>
          </a:xfrm>
          <a:prstGeom prst="flowChartAlternateProcess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0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0" grpId="0" animBg="1"/>
      <p:bldP spid="9" grpId="0" animBg="1"/>
      <p:bldP spid="211" grpId="0"/>
      <p:bldP spid="11" grpId="0"/>
      <p:bldP spid="2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3220125" y="653394"/>
            <a:ext cx="5718516" cy="1109044"/>
            <a:chOff x="3279913" y="488294"/>
            <a:chExt cx="5718516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5718516" cy="687881"/>
              <a:chOff x="3279913" y="909457"/>
              <a:chExt cx="5718516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5718516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+mj-lt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935467" y="1032190"/>
                <a:ext cx="3581429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algn="ctr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JPEG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压缩原理举例</a:t>
                </a: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</p:grpSp>
      </p:grpSp>
      <p:grpSp>
        <p:nvGrpSpPr>
          <p:cNvPr id="279" name="组合 278"/>
          <p:cNvGrpSpPr/>
          <p:nvPr/>
        </p:nvGrpSpPr>
        <p:grpSpPr>
          <a:xfrm>
            <a:off x="3595657" y="2024793"/>
            <a:ext cx="5143561" cy="554008"/>
            <a:chOff x="1962782" y="3317604"/>
            <a:chExt cx="5143561" cy="554008"/>
          </a:xfrm>
        </p:grpSpPr>
        <p:sp>
          <p:nvSpPr>
            <p:cNvPr id="280" name="矩形: 圆角 279"/>
            <p:cNvSpPr/>
            <p:nvPr/>
          </p:nvSpPr>
          <p:spPr>
            <a:xfrm>
              <a:off x="1962782" y="3317604"/>
              <a:ext cx="514356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281" name="矩形 280"/>
            <p:cNvSpPr/>
            <p:nvPr/>
          </p:nvSpPr>
          <p:spPr>
            <a:xfrm>
              <a:off x="2096235" y="3384550"/>
              <a:ext cx="470054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图像的某个</a:t>
              </a:r>
              <a:r>
                <a:rPr lang="en-US" altLang="zh-CN" sz="2400" dirty="0">
                  <a:latin typeface="+mj-lt"/>
                </a:rPr>
                <a:t>8*8</a:t>
              </a:r>
              <a:r>
                <a:rPr lang="zh-CN" altLang="en-US" sz="2400" dirty="0">
                  <a:latin typeface="+mj-lt"/>
                </a:rPr>
                <a:t>图块的亮度值如下：</a:t>
              </a:r>
            </a:p>
          </p:txBody>
        </p:sp>
      </p:grpSp>
      <p:graphicFrame>
        <p:nvGraphicFramePr>
          <p:cNvPr id="3" name="表格 5"/>
          <p:cNvGraphicFramePr>
            <a:graphicFrameLocks noGrp="1"/>
          </p:cNvGraphicFramePr>
          <p:nvPr/>
        </p:nvGraphicFramePr>
        <p:xfrm>
          <a:off x="2485992" y="2778811"/>
          <a:ext cx="7581736" cy="341178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47717"/>
                <a:gridCol w="947717"/>
                <a:gridCol w="947717"/>
                <a:gridCol w="947717"/>
                <a:gridCol w="947717"/>
                <a:gridCol w="947717"/>
                <a:gridCol w="947717"/>
                <a:gridCol w="947717"/>
              </a:tblGrid>
              <a:tr h="4264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dirty="0"/>
                        <a:t>52</a:t>
                      </a:r>
                      <a:endParaRPr lang="zh-CN" altLang="en-US" sz="2200" b="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dirty="0"/>
                        <a:t>55</a:t>
                      </a:r>
                      <a:endParaRPr lang="zh-CN" altLang="en-US" sz="2200" b="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dirty="0"/>
                        <a:t>61</a:t>
                      </a:r>
                      <a:endParaRPr lang="zh-CN" altLang="en-US" sz="2200" b="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dirty="0"/>
                        <a:t>66</a:t>
                      </a:r>
                      <a:endParaRPr lang="zh-CN" altLang="en-US" sz="2200" b="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dirty="0"/>
                        <a:t>70</a:t>
                      </a:r>
                      <a:endParaRPr lang="zh-CN" altLang="en-US" sz="2200" b="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dirty="0"/>
                        <a:t>61</a:t>
                      </a:r>
                      <a:endParaRPr lang="zh-CN" altLang="en-US" sz="2200" b="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dirty="0"/>
                        <a:t>64</a:t>
                      </a:r>
                      <a:endParaRPr lang="zh-CN" altLang="en-US" sz="2200" b="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dirty="0"/>
                        <a:t>73</a:t>
                      </a:r>
                      <a:endParaRPr lang="zh-CN" altLang="en-US" sz="2200" b="0" dirty="0"/>
                    </a:p>
                  </a:txBody>
                  <a:tcPr marL="85295" marR="85295" marT="42647" marB="42647"/>
                </a:tc>
              </a:tr>
              <a:tr h="4264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63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59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55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90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109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85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69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72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</a:tr>
              <a:tr h="4264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62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59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68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113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144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104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66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73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</a:tr>
              <a:tr h="4264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63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58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71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122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154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106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70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69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</a:tr>
              <a:tr h="4264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67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61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68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104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126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88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68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70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</a:tr>
              <a:tr h="4264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79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65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60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70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77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68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58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75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</a:tr>
              <a:tr h="4264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85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71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64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59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55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61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65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83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</a:tr>
              <a:tr h="4264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87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79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69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68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65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76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78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94</a:t>
                      </a:r>
                      <a:endParaRPr lang="zh-CN" altLang="en-US" sz="2200" dirty="0"/>
                    </a:p>
                  </a:txBody>
                  <a:tcPr marL="85295" marR="85295" marT="42647" marB="42647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29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组合 278"/>
          <p:cNvGrpSpPr/>
          <p:nvPr/>
        </p:nvGrpSpPr>
        <p:grpSpPr>
          <a:xfrm>
            <a:off x="3595657" y="970693"/>
            <a:ext cx="5143561" cy="554008"/>
            <a:chOff x="1962782" y="3317604"/>
            <a:chExt cx="5143561" cy="554008"/>
          </a:xfrm>
        </p:grpSpPr>
        <p:sp>
          <p:nvSpPr>
            <p:cNvPr id="280" name="矩形: 圆角 279"/>
            <p:cNvSpPr/>
            <p:nvPr/>
          </p:nvSpPr>
          <p:spPr>
            <a:xfrm>
              <a:off x="1962782" y="3317604"/>
              <a:ext cx="514356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281" name="矩形 280"/>
            <p:cNvSpPr/>
            <p:nvPr/>
          </p:nvSpPr>
          <p:spPr>
            <a:xfrm>
              <a:off x="2096235" y="3384550"/>
              <a:ext cx="470054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将数值由</a:t>
              </a:r>
              <a:r>
                <a:rPr lang="en-US" altLang="zh-CN" sz="2400" dirty="0">
                  <a:latin typeface="+mj-lt"/>
                </a:rPr>
                <a:t>0~255</a:t>
              </a:r>
              <a:r>
                <a:rPr lang="zh-CN" altLang="en-US" sz="2400" dirty="0">
                  <a:latin typeface="+mj-lt"/>
                </a:rPr>
                <a:t>变换到</a:t>
              </a:r>
              <a:r>
                <a:rPr lang="en-US" altLang="zh-CN" sz="2400" dirty="0">
                  <a:latin typeface="+mj-lt"/>
                </a:rPr>
                <a:t>-128~127</a:t>
              </a:r>
              <a:r>
                <a:rPr lang="zh-CN" altLang="en-US" sz="2400" dirty="0">
                  <a:latin typeface="+mj-lt"/>
                </a:rPr>
                <a:t>。 </a:t>
              </a:r>
            </a:p>
          </p:txBody>
        </p:sp>
      </p:grpSp>
      <p:graphicFrame>
        <p:nvGraphicFramePr>
          <p:cNvPr id="3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607185"/>
              </p:ext>
            </p:extLst>
          </p:nvPr>
        </p:nvGraphicFramePr>
        <p:xfrm>
          <a:off x="2103437" y="2333156"/>
          <a:ext cx="8128000" cy="3657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-76</a:t>
                      </a:r>
                      <a:endParaRPr lang="zh-CN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-73</a:t>
                      </a:r>
                      <a:endParaRPr lang="zh-CN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-67</a:t>
                      </a:r>
                      <a:endParaRPr lang="zh-CN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-62</a:t>
                      </a:r>
                      <a:endParaRPr lang="zh-CN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-58</a:t>
                      </a:r>
                      <a:endParaRPr lang="zh-CN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-67</a:t>
                      </a:r>
                      <a:endParaRPr lang="zh-CN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-64</a:t>
                      </a:r>
                      <a:endParaRPr lang="zh-CN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-55</a:t>
                      </a:r>
                      <a:endParaRPr lang="zh-CN" altLang="en-US" sz="24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-73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-38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-19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-43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-59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-56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-15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-24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-55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-70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-57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-22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-58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-59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-24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-40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-58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-49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-58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-51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-70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-53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-43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-57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-73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-45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-41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-49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-59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-52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-50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-34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57" name="组合 256"/>
          <p:cNvGrpSpPr/>
          <p:nvPr/>
        </p:nvGrpSpPr>
        <p:grpSpPr>
          <a:xfrm>
            <a:off x="1049129" y="1624568"/>
            <a:ext cx="9989935" cy="3214132"/>
            <a:chOff x="1049129" y="1624568"/>
            <a:chExt cx="9989935" cy="3214132"/>
          </a:xfrm>
        </p:grpSpPr>
        <p:grpSp>
          <p:nvGrpSpPr>
            <p:cNvPr id="8" name="组合 7"/>
            <p:cNvGrpSpPr/>
            <p:nvPr/>
          </p:nvGrpSpPr>
          <p:grpSpPr>
            <a:xfrm>
              <a:off x="5538788" y="1624568"/>
              <a:ext cx="1257300" cy="523220"/>
              <a:chOff x="5227603" y="1700768"/>
              <a:chExt cx="1257300" cy="523220"/>
            </a:xfrm>
          </p:grpSpPr>
          <p:cxnSp>
            <p:nvCxnSpPr>
              <p:cNvPr id="6" name="直接箭头连接符 5"/>
              <p:cNvCxnSpPr/>
              <p:nvPr/>
            </p:nvCxnSpPr>
            <p:spPr>
              <a:xfrm>
                <a:off x="5227603" y="2211288"/>
                <a:ext cx="12573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 6"/>
              <p:cNvSpPr/>
              <p:nvPr/>
            </p:nvSpPr>
            <p:spPr>
              <a:xfrm>
                <a:off x="5674152" y="1700768"/>
                <a:ext cx="3642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/>
                  <a:t>x</a:t>
                </a:r>
                <a:endParaRPr lang="zh-CN" altLang="en-US" dirty="0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0591800" y="3594100"/>
              <a:ext cx="447264" cy="1244600"/>
              <a:chOff x="10591800" y="3594100"/>
              <a:chExt cx="447264" cy="1244600"/>
            </a:xfrm>
          </p:grpSpPr>
          <p:cxnSp>
            <p:nvCxnSpPr>
              <p:cNvPr id="11" name="直接箭头连接符 10"/>
              <p:cNvCxnSpPr/>
              <p:nvPr/>
            </p:nvCxnSpPr>
            <p:spPr>
              <a:xfrm>
                <a:off x="10591800" y="3594100"/>
                <a:ext cx="0" cy="12446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矩形 170"/>
              <p:cNvSpPr/>
              <p:nvPr/>
            </p:nvSpPr>
            <p:spPr>
              <a:xfrm>
                <a:off x="10674862" y="3900346"/>
                <a:ext cx="3642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/>
                  <a:t>y</a:t>
                </a:r>
                <a:endParaRPr lang="zh-CN" altLang="en-US" dirty="0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049129" y="3768584"/>
              <a:ext cx="67518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i="1" dirty="0"/>
                <a:t>g</a:t>
              </a:r>
              <a:r>
                <a:rPr lang="en-US" altLang="zh-CN" sz="3600" dirty="0"/>
                <a:t>=</a:t>
              </a:r>
              <a:endParaRPr lang="zh-CN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4356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组合 278"/>
          <p:cNvGrpSpPr/>
          <p:nvPr/>
        </p:nvGrpSpPr>
        <p:grpSpPr>
          <a:xfrm>
            <a:off x="2849548" y="970693"/>
            <a:ext cx="6635780" cy="554008"/>
            <a:chOff x="1962782" y="3317604"/>
            <a:chExt cx="6635780" cy="554008"/>
          </a:xfrm>
        </p:grpSpPr>
        <p:sp>
          <p:nvSpPr>
            <p:cNvPr id="280" name="矩形: 圆角 279"/>
            <p:cNvSpPr/>
            <p:nvPr/>
          </p:nvSpPr>
          <p:spPr>
            <a:xfrm>
              <a:off x="1962782" y="3317604"/>
              <a:ext cx="6635780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281" name="矩形 280"/>
            <p:cNvSpPr/>
            <p:nvPr/>
          </p:nvSpPr>
          <p:spPr>
            <a:xfrm>
              <a:off x="1962782" y="3384550"/>
              <a:ext cx="66357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接下来，根据</a:t>
              </a:r>
              <a:r>
                <a:rPr lang="en-US" altLang="zh-CN" sz="2400" dirty="0">
                  <a:latin typeface="+mj-lt"/>
                </a:rPr>
                <a:t>DCT</a:t>
              </a:r>
              <a:r>
                <a:rPr lang="zh-CN" altLang="en-US" sz="2400" dirty="0">
                  <a:latin typeface="+mj-lt"/>
                </a:rPr>
                <a:t>变换公式，计算得到临时结果。</a:t>
              </a:r>
            </a:p>
          </p:txBody>
        </p:sp>
      </p:grpSp>
      <p:graphicFrame>
        <p:nvGraphicFramePr>
          <p:cNvPr id="3" name="表格 5"/>
          <p:cNvGraphicFramePr>
            <a:graphicFrameLocks noGrp="1"/>
          </p:cNvGraphicFramePr>
          <p:nvPr/>
        </p:nvGraphicFramePr>
        <p:xfrm>
          <a:off x="1600199" y="2333155"/>
          <a:ext cx="9188960" cy="3657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48620"/>
                <a:gridCol w="1148620"/>
                <a:gridCol w="1148620"/>
                <a:gridCol w="1148620"/>
                <a:gridCol w="1148620"/>
                <a:gridCol w="1148620"/>
                <a:gridCol w="1148620"/>
                <a:gridCol w="11486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-415.38</a:t>
                      </a:r>
                      <a:endParaRPr lang="zh-CN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-30.19</a:t>
                      </a:r>
                      <a:endParaRPr lang="zh-CN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-61.20</a:t>
                      </a:r>
                      <a:endParaRPr lang="zh-CN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27.24</a:t>
                      </a:r>
                      <a:endParaRPr lang="zh-CN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56.12</a:t>
                      </a:r>
                      <a:endParaRPr lang="zh-CN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-20.10</a:t>
                      </a:r>
                      <a:endParaRPr lang="zh-CN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-2.39</a:t>
                      </a:r>
                      <a:endParaRPr lang="zh-CN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0.46</a:t>
                      </a:r>
                      <a:endParaRPr lang="zh-CN" altLang="en-US" sz="24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4.47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-21.86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-60.76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10.25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13.15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-7.09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-8.54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4.88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-46.83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7.37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77.13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-24.56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-28.91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9.93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5.42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-5.65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-48.53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12.07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34.10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-14.76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-10.24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6.30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1.83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1.95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12.12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-6.55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-13.20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-3.95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-1.87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1.75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-2.79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3.14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-7.73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2.91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2.38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-5.94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-2.38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0.94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4.30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1.85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-1.03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0.18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0.42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-2.42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-0.88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-3.02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4.12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-0.66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-0.17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0.14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-1.07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-4.19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-1.17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-0.10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0.50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1.68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57" name="组合 256"/>
          <p:cNvGrpSpPr/>
          <p:nvPr/>
        </p:nvGrpSpPr>
        <p:grpSpPr>
          <a:xfrm>
            <a:off x="680829" y="1624568"/>
            <a:ext cx="10750192" cy="3214132"/>
            <a:chOff x="1049129" y="1624568"/>
            <a:chExt cx="10750192" cy="3214132"/>
          </a:xfrm>
        </p:grpSpPr>
        <p:grpSp>
          <p:nvGrpSpPr>
            <p:cNvPr id="8" name="组合 7"/>
            <p:cNvGrpSpPr/>
            <p:nvPr/>
          </p:nvGrpSpPr>
          <p:grpSpPr>
            <a:xfrm>
              <a:off x="5907088" y="1624568"/>
              <a:ext cx="1257300" cy="523220"/>
              <a:chOff x="5595903" y="1700768"/>
              <a:chExt cx="1257300" cy="523220"/>
            </a:xfrm>
          </p:grpSpPr>
          <p:cxnSp>
            <p:nvCxnSpPr>
              <p:cNvPr id="6" name="直接箭头连接符 5"/>
              <p:cNvCxnSpPr/>
              <p:nvPr/>
            </p:nvCxnSpPr>
            <p:spPr>
              <a:xfrm>
                <a:off x="5595903" y="2211288"/>
                <a:ext cx="12573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 6"/>
              <p:cNvSpPr/>
              <p:nvPr/>
            </p:nvSpPr>
            <p:spPr>
              <a:xfrm>
                <a:off x="6042452" y="1700768"/>
                <a:ext cx="3642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/>
                  <a:t>u</a:t>
                </a:r>
                <a:endParaRPr lang="zh-CN" altLang="en-US" dirty="0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1352057" y="3594100"/>
              <a:ext cx="447264" cy="1244600"/>
              <a:chOff x="11352057" y="3594100"/>
              <a:chExt cx="447264" cy="1244600"/>
            </a:xfrm>
          </p:grpSpPr>
          <p:cxnSp>
            <p:nvCxnSpPr>
              <p:cNvPr id="11" name="直接箭头连接符 10"/>
              <p:cNvCxnSpPr/>
              <p:nvPr/>
            </p:nvCxnSpPr>
            <p:spPr>
              <a:xfrm>
                <a:off x="11352057" y="3594100"/>
                <a:ext cx="0" cy="12446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矩形 170"/>
              <p:cNvSpPr/>
              <p:nvPr/>
            </p:nvSpPr>
            <p:spPr>
              <a:xfrm>
                <a:off x="11435119" y="3900346"/>
                <a:ext cx="3642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 smtClean="0"/>
                  <a:t>v</a:t>
                </a:r>
                <a:endParaRPr lang="zh-CN" altLang="en-US" dirty="0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049129" y="3768584"/>
              <a:ext cx="77777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i="1" dirty="0"/>
                <a:t>G</a:t>
              </a:r>
              <a:r>
                <a:rPr lang="en-US" altLang="zh-CN" sz="3600" dirty="0"/>
                <a:t>=</a:t>
              </a:r>
              <a:endParaRPr lang="zh-CN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8419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组合 278"/>
          <p:cNvGrpSpPr/>
          <p:nvPr/>
        </p:nvGrpSpPr>
        <p:grpSpPr>
          <a:xfrm>
            <a:off x="4417442" y="815300"/>
            <a:ext cx="3499991" cy="554008"/>
            <a:chOff x="1962782" y="3317604"/>
            <a:chExt cx="6635780" cy="554008"/>
          </a:xfrm>
        </p:grpSpPr>
        <p:sp>
          <p:nvSpPr>
            <p:cNvPr id="280" name="矩形: 圆角 279"/>
            <p:cNvSpPr/>
            <p:nvPr/>
          </p:nvSpPr>
          <p:spPr>
            <a:xfrm>
              <a:off x="1962782" y="3317604"/>
              <a:ext cx="6635780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矩形 280"/>
            <p:cNvSpPr/>
            <p:nvPr/>
          </p:nvSpPr>
          <p:spPr>
            <a:xfrm>
              <a:off x="1962782" y="3384550"/>
              <a:ext cx="66357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亮度量化表 </a:t>
              </a:r>
            </a:p>
          </p:txBody>
        </p:sp>
      </p:grpSp>
      <p:graphicFrame>
        <p:nvGraphicFramePr>
          <p:cNvPr id="3" name="表格 5"/>
          <p:cNvGraphicFramePr>
            <a:graphicFrameLocks noGrp="1"/>
          </p:cNvGraphicFramePr>
          <p:nvPr/>
        </p:nvGraphicFramePr>
        <p:xfrm>
          <a:off x="1600199" y="1887538"/>
          <a:ext cx="9188960" cy="3657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48620"/>
                <a:gridCol w="1148620"/>
                <a:gridCol w="1148620"/>
                <a:gridCol w="1148620"/>
                <a:gridCol w="1148620"/>
                <a:gridCol w="1148620"/>
                <a:gridCol w="1148620"/>
                <a:gridCol w="11486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16</a:t>
                      </a:r>
                      <a:endParaRPr lang="zh-CN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11</a:t>
                      </a:r>
                      <a:endParaRPr lang="zh-CN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10</a:t>
                      </a:r>
                      <a:endParaRPr lang="zh-CN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16</a:t>
                      </a:r>
                      <a:endParaRPr lang="zh-CN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24</a:t>
                      </a:r>
                      <a:endParaRPr lang="zh-CN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40</a:t>
                      </a:r>
                      <a:endParaRPr lang="zh-CN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51</a:t>
                      </a:r>
                      <a:endParaRPr lang="zh-CN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61</a:t>
                      </a:r>
                      <a:endParaRPr lang="zh-CN" altLang="en-US" sz="24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55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56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62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77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113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92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78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121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120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101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72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92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95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98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112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99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4954720" y="5959537"/>
            <a:ext cx="2454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Aft>
                <a:spcPct val="0"/>
              </a:spcAft>
              <a:defRPr/>
            </a:pPr>
            <a:r>
              <a:rPr lang="en-US" altLang="zh-CN" sz="2400" dirty="0">
                <a:latin typeface="+mj-lt"/>
              </a:rPr>
              <a:t>JPEC</a:t>
            </a:r>
            <a:r>
              <a:rPr lang="zh-CN" altLang="en-US" sz="2400" dirty="0">
                <a:latin typeface="+mj-lt"/>
              </a:rPr>
              <a:t>亮度量化表</a:t>
            </a:r>
          </a:p>
        </p:txBody>
      </p:sp>
    </p:spTree>
    <p:extLst>
      <p:ext uri="{BB962C8B-B14F-4D97-AF65-F5344CB8AC3E}">
        <p14:creationId xmlns:p14="http://schemas.microsoft.com/office/powerpoint/2010/main" val="401452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1395</Words>
  <Application>Microsoft Office PowerPoint</Application>
  <PresentationFormat>宽屏</PresentationFormat>
  <Paragraphs>569</Paragraphs>
  <Slides>19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等线</vt:lpstr>
      <vt:lpstr>黑体</vt:lpstr>
      <vt:lpstr>思源黑体 CN Heavy</vt:lpstr>
      <vt:lpstr>思源黑体 CN Normal</vt:lpstr>
      <vt:lpstr>宋体</vt:lpstr>
      <vt:lpstr>微软雅黑 Light</vt:lpstr>
      <vt:lpstr>Arial</vt:lpstr>
      <vt:lpstr>Cambria Math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lzh</cp:lastModifiedBy>
  <cp:revision>635</cp:revision>
  <dcterms:created xsi:type="dcterms:W3CDTF">2019-09-27T01:23:00Z</dcterms:created>
  <dcterms:modified xsi:type="dcterms:W3CDTF">2020-01-01T15:43:51Z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